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83" r:id="rId4"/>
    <p:sldId id="284" r:id="rId5"/>
    <p:sldId id="285" r:id="rId6"/>
    <p:sldId id="286" r:id="rId7"/>
    <p:sldId id="288" r:id="rId8"/>
    <p:sldId id="289" r:id="rId9"/>
    <p:sldId id="287" r:id="rId10"/>
    <p:sldId id="290" r:id="rId11"/>
    <p:sldId id="291" r:id="rId12"/>
    <p:sldId id="292" r:id="rId13"/>
    <p:sldId id="293" r:id="rId14"/>
    <p:sldId id="294" r:id="rId15"/>
    <p:sldId id="295" r:id="rId16"/>
    <p:sldId id="297" r:id="rId17"/>
    <p:sldId id="299" r:id="rId18"/>
    <p:sldId id="300"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6" userDrawn="1">
          <p15:clr>
            <a:srgbClr val="A4A3A4"/>
          </p15:clr>
        </p15:guide>
        <p15:guide id="4" pos="144" userDrawn="1">
          <p15:clr>
            <a:srgbClr val="A4A3A4"/>
          </p15:clr>
        </p15:guide>
        <p15:guide id="5" orient="horz" pos="192" userDrawn="1">
          <p15:clr>
            <a:srgbClr val="A4A3A4"/>
          </p15:clr>
        </p15:guide>
        <p15:guide id="6" orient="horz" pos="41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8" d="100"/>
          <a:sy n="78" d="100"/>
        </p:scale>
        <p:origin x="835" y="62"/>
      </p:cViewPr>
      <p:guideLst>
        <p:guide orient="horz" pos="2160"/>
        <p:guide pos="3840"/>
        <p:guide pos="7536"/>
        <p:guide pos="144"/>
        <p:guide orient="horz" pos="192"/>
        <p:guide orient="horz" pos="41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D115FB-DC49-448D-A414-5142559F1DE7}"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7DBED-2631-4629-A5B8-78D4D7037B15}" type="slidenum">
              <a:rPr lang="en-US" smtClean="0"/>
              <a:t>‹#›</a:t>
            </a:fld>
            <a:endParaRPr lang="en-US"/>
          </a:p>
        </p:txBody>
      </p:sp>
    </p:spTree>
    <p:extLst>
      <p:ext uri="{BB962C8B-B14F-4D97-AF65-F5344CB8AC3E}">
        <p14:creationId xmlns:p14="http://schemas.microsoft.com/office/powerpoint/2010/main" val="110596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Number of  Customers </a:t>
            </a:r>
            <a:endParaRPr dirty="0"/>
          </a:p>
          <a:p>
            <a:r>
              <a:rPr b="0" dirty="0"/>
              <a:t>No alt text provided</a:t>
            </a:r>
            <a:endParaRPr dirty="0"/>
          </a:p>
          <a:p>
            <a:endParaRPr dirty="0"/>
          </a:p>
          <a:p>
            <a:r>
              <a:rPr b="1" dirty="0"/>
              <a:t>Churn Rate </a:t>
            </a:r>
            <a:endParaRPr dirty="0"/>
          </a:p>
          <a:p>
            <a:r>
              <a:rPr b="0" dirty="0"/>
              <a:t>No alt text provided</a:t>
            </a:r>
            <a:endParaRPr dirty="0"/>
          </a:p>
          <a:p>
            <a:endParaRPr dirty="0"/>
          </a:p>
          <a:p>
            <a:r>
              <a:rPr b="1" dirty="0"/>
              <a:t>Churn Rate by Preferred Payment Mode</a:t>
            </a:r>
            <a:endParaRPr dirty="0"/>
          </a:p>
          <a:p>
            <a:r>
              <a:rPr b="0" dirty="0"/>
              <a:t>No alt text provided</a:t>
            </a:r>
            <a:endParaRPr dirty="0"/>
          </a:p>
          <a:p>
            <a:endParaRPr dirty="0"/>
          </a:p>
          <a:p>
            <a:r>
              <a:rPr b="1" dirty="0"/>
              <a:t>Churn Rate by Tenure </a:t>
            </a:r>
            <a:endParaRPr dirty="0"/>
          </a:p>
          <a:p>
            <a:r>
              <a:rPr b="0" dirty="0"/>
              <a:t>No alt text provided</a:t>
            </a:r>
            <a:endParaRPr dirty="0"/>
          </a:p>
          <a:p>
            <a:endParaRPr dirty="0"/>
          </a:p>
          <a:p>
            <a:r>
              <a:rPr b="1" dirty="0"/>
              <a:t>Churn Rate by City Tier</a:t>
            </a:r>
            <a:endParaRPr dirty="0"/>
          </a:p>
          <a:p>
            <a:r>
              <a:rPr b="0" dirty="0"/>
              <a:t>No alt text provided</a:t>
            </a:r>
            <a:endParaRPr dirty="0"/>
          </a:p>
          <a:p>
            <a:endParaRPr dirty="0"/>
          </a:p>
          <a:p>
            <a:r>
              <a:rPr b="1" dirty="0"/>
              <a:t>Churn Rate by Preferred Login Device</a:t>
            </a:r>
            <a:endParaRPr dirty="0"/>
          </a:p>
          <a:p>
            <a:r>
              <a:rPr b="0" dirty="0"/>
              <a:t>No alt text provided</a:t>
            </a:r>
            <a:endParaRPr dirty="0"/>
          </a:p>
          <a:p>
            <a:endParaRPr dirty="0"/>
          </a:p>
          <a:p>
            <a:r>
              <a:rPr b="1" dirty="0"/>
              <a:t>Churn Rate by Number of Device </a:t>
            </a:r>
            <a:endParaRPr dirty="0"/>
          </a:p>
          <a:p>
            <a:r>
              <a:rPr b="0" dirty="0"/>
              <a:t>No alt text provided</a:t>
            </a:r>
            <a:endParaRPr dirty="0"/>
          </a:p>
          <a:p>
            <a:endParaRPr dirty="0"/>
          </a:p>
          <a:p>
            <a:r>
              <a:rPr b="1" dirty="0"/>
              <a:t>Average Number of days Snice Last Order for churned </a:t>
            </a:r>
            <a:endParaRPr dirty="0"/>
          </a:p>
          <a:p>
            <a:r>
              <a:rPr b="0" dirty="0"/>
              <a:t>No alt text provided</a:t>
            </a:r>
            <a:endParaRPr dirty="0"/>
          </a:p>
          <a:p>
            <a:endParaRPr dirty="0"/>
          </a:p>
          <a:p>
            <a:r>
              <a:rPr b="1" dirty="0"/>
              <a:t>Average Number of Address for Churned Customers </a:t>
            </a:r>
            <a:endParaRPr dirty="0"/>
          </a:p>
          <a:p>
            <a:r>
              <a:rPr b="0" dirty="0"/>
              <a:t>No alt text provided</a:t>
            </a:r>
            <a:endParaRPr dirty="0"/>
          </a:p>
          <a:p>
            <a:endParaRPr dirty="0"/>
          </a:p>
          <a:p>
            <a:r>
              <a:rPr b="1" dirty="0"/>
              <a:t>Average Cashback Amount for Churned</a:t>
            </a:r>
            <a:endParaRPr dirty="0"/>
          </a:p>
          <a:p>
            <a:r>
              <a:rPr b="0" dirty="0"/>
              <a:t>No alt text provided</a:t>
            </a:r>
            <a:endParaRPr dirty="0"/>
          </a:p>
          <a:p>
            <a:endParaRPr dirty="0"/>
          </a:p>
          <a:p>
            <a:r>
              <a:rPr b="1" dirty="0"/>
              <a:t>Churn Rate  by Gender</a:t>
            </a:r>
            <a:endParaRPr dirty="0"/>
          </a:p>
          <a:p>
            <a:r>
              <a:rPr b="0" dirty="0"/>
              <a:t>No alt text provided</a:t>
            </a:r>
            <a:endParaRPr dirty="0"/>
          </a:p>
          <a:p>
            <a:endParaRPr dirty="0"/>
          </a:p>
          <a:p>
            <a:r>
              <a:rPr b="1" dirty="0"/>
              <a:t>Churn Rate by Marital Status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Churn Rate by Warehouse-To-Home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72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671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90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15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567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738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720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71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405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38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77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58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338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931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386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655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B7AD-D2D4-4C75-B879-F135DF084E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7CF3DB-1BDF-4628-83F8-EA3E4C944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3A128A-625B-4AF1-80D4-CDCD81173969}"/>
              </a:ext>
            </a:extLst>
          </p:cNvPr>
          <p:cNvSpPr>
            <a:spLocks noGrp="1"/>
          </p:cNvSpPr>
          <p:nvPr>
            <p:ph type="dt" sz="half" idx="10"/>
          </p:nvPr>
        </p:nvSpPr>
        <p:spPr/>
        <p:txBody>
          <a:bodyPr/>
          <a:lstStyle/>
          <a:p>
            <a:fld id="{73F10392-F449-407B-BED8-B070C1FBD546}" type="datetime1">
              <a:rPr lang="en-US" smtClean="0"/>
              <a:t>8/14/2023</a:t>
            </a:fld>
            <a:endParaRPr lang="en-US"/>
          </a:p>
        </p:txBody>
      </p:sp>
      <p:sp>
        <p:nvSpPr>
          <p:cNvPr id="5" name="Footer Placeholder 4">
            <a:extLst>
              <a:ext uri="{FF2B5EF4-FFF2-40B4-BE49-F238E27FC236}">
                <a16:creationId xmlns:a16="http://schemas.microsoft.com/office/drawing/2014/main" id="{9BEC022C-C962-4409-BC4E-BAB62816F2CF}"/>
              </a:ext>
            </a:extLst>
          </p:cNvPr>
          <p:cNvSpPr>
            <a:spLocks noGrp="1"/>
          </p:cNvSpPr>
          <p:nvPr>
            <p:ph type="ftr" sz="quarter" idx="11"/>
          </p:nvPr>
        </p:nvSpPr>
        <p:spPr/>
        <p:txBody>
          <a:bodyPr/>
          <a:lstStyle/>
          <a:p>
            <a:r>
              <a:rPr lang="en-US"/>
              <a:t>Your Logo Here</a:t>
            </a:r>
          </a:p>
        </p:txBody>
      </p:sp>
      <p:sp>
        <p:nvSpPr>
          <p:cNvPr id="6" name="Slide Number Placeholder 5">
            <a:extLst>
              <a:ext uri="{FF2B5EF4-FFF2-40B4-BE49-F238E27FC236}">
                <a16:creationId xmlns:a16="http://schemas.microsoft.com/office/drawing/2014/main" id="{9ADF5226-3FEB-4A5B-A227-671BEE3750BF}"/>
              </a:ext>
            </a:extLst>
          </p:cNvPr>
          <p:cNvSpPr>
            <a:spLocks noGrp="1"/>
          </p:cNvSpPr>
          <p:nvPr>
            <p:ph type="sldNum" sz="quarter" idx="12"/>
          </p:nvPr>
        </p:nvSpPr>
        <p:spPr/>
        <p:txBody>
          <a:bodyPr/>
          <a:lstStyle/>
          <a:p>
            <a:fld id="{9598DBAD-472B-4D31-8670-5164AECB0621}" type="slidenum">
              <a:rPr lang="en-US" smtClean="0"/>
              <a:t>‹#›</a:t>
            </a:fld>
            <a:endParaRPr lang="en-US"/>
          </a:p>
        </p:txBody>
      </p:sp>
    </p:spTree>
    <p:extLst>
      <p:ext uri="{BB962C8B-B14F-4D97-AF65-F5344CB8AC3E}">
        <p14:creationId xmlns:p14="http://schemas.microsoft.com/office/powerpoint/2010/main" val="230017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571E4D2-FFF8-449F-800D-82CB28CD112C}"/>
              </a:ext>
            </a:extLst>
          </p:cNvPr>
          <p:cNvSpPr/>
          <p:nvPr userDrawn="1"/>
        </p:nvSpPr>
        <p:spPr>
          <a:xfrm>
            <a:off x="5643528" y="6410325"/>
            <a:ext cx="904944" cy="447675"/>
          </a:xfrm>
          <a:custGeom>
            <a:avLst/>
            <a:gdLst>
              <a:gd name="connsiteX0" fmla="*/ 452472 w 904944"/>
              <a:gd name="connsiteY0" fmla="*/ 0 h 447675"/>
              <a:gd name="connsiteX1" fmla="*/ 896278 w 904944"/>
              <a:gd name="connsiteY1" fmla="*/ 361713 h 447675"/>
              <a:gd name="connsiteX2" fmla="*/ 904944 w 904944"/>
              <a:gd name="connsiteY2" fmla="*/ 447675 h 447675"/>
              <a:gd name="connsiteX3" fmla="*/ 0 w 904944"/>
              <a:gd name="connsiteY3" fmla="*/ 447675 h 447675"/>
              <a:gd name="connsiteX4" fmla="*/ 8666 w 904944"/>
              <a:gd name="connsiteY4" fmla="*/ 361713 h 447675"/>
              <a:gd name="connsiteX5" fmla="*/ 452472 w 904944"/>
              <a:gd name="connsiteY5" fmla="*/ 0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944" h="447675">
                <a:moveTo>
                  <a:pt x="452472" y="0"/>
                </a:moveTo>
                <a:cubicBezTo>
                  <a:pt x="671389" y="0"/>
                  <a:pt x="854037" y="155283"/>
                  <a:pt x="896278" y="361713"/>
                </a:cubicBezTo>
                <a:lnTo>
                  <a:pt x="904944" y="447675"/>
                </a:lnTo>
                <a:lnTo>
                  <a:pt x="0" y="447675"/>
                </a:lnTo>
                <a:lnTo>
                  <a:pt x="8666" y="361713"/>
                </a:lnTo>
                <a:cubicBezTo>
                  <a:pt x="50907" y="155283"/>
                  <a:pt x="233555" y="0"/>
                  <a:pt x="4524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B1867-5271-4CD1-B821-668202FB7610}"/>
              </a:ext>
            </a:extLst>
          </p:cNvPr>
          <p:cNvSpPr>
            <a:spLocks noGrp="1"/>
          </p:cNvSpPr>
          <p:nvPr>
            <p:ph type="title" hasCustomPrompt="1"/>
          </p:nvPr>
        </p:nvSpPr>
        <p:spPr>
          <a:xfrm>
            <a:off x="838200" y="365125"/>
            <a:ext cx="10515600" cy="443198"/>
          </a:xfrm>
        </p:spPr>
        <p:txBody>
          <a:bodyPr lIns="0" tIns="0" rIns="0" bIns="0" anchor="t">
            <a:spAutoFit/>
          </a:bodyPr>
          <a:lstStyle>
            <a:lvl1pPr algn="ctr">
              <a:defRPr sz="3200"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C8F62449-1317-4F80-9F35-EAE18C376268}"/>
              </a:ext>
            </a:extLst>
          </p:cNvPr>
          <p:cNvSpPr>
            <a:spLocks noGrp="1"/>
          </p:cNvSpPr>
          <p:nvPr>
            <p:ph type="dt" sz="half" idx="10"/>
          </p:nvPr>
        </p:nvSpPr>
        <p:spPr/>
        <p:txBody>
          <a:bodyPr/>
          <a:lstStyle/>
          <a:p>
            <a:fld id="{E12D76FC-EB8E-4992-B39A-5265103F8BBB}" type="datetime1">
              <a:rPr lang="en-US" smtClean="0"/>
              <a:t>8/14/2023</a:t>
            </a:fld>
            <a:endParaRPr lang="en-US"/>
          </a:p>
        </p:txBody>
      </p:sp>
      <p:sp>
        <p:nvSpPr>
          <p:cNvPr id="4" name="Footer Placeholder 3">
            <a:extLst>
              <a:ext uri="{FF2B5EF4-FFF2-40B4-BE49-F238E27FC236}">
                <a16:creationId xmlns:a16="http://schemas.microsoft.com/office/drawing/2014/main" id="{BF4434B9-5B8B-4E0C-A35B-AF770FD3697F}"/>
              </a:ext>
            </a:extLst>
          </p:cNvPr>
          <p:cNvSpPr>
            <a:spLocks noGrp="1"/>
          </p:cNvSpPr>
          <p:nvPr>
            <p:ph type="ftr" sz="quarter" idx="11"/>
          </p:nvPr>
        </p:nvSpPr>
        <p:spPr>
          <a:xfrm>
            <a:off x="8610598" y="6356350"/>
            <a:ext cx="2743201" cy="365125"/>
          </a:xfrm>
        </p:spPr>
        <p:txBody>
          <a:bodyPr/>
          <a:lstStyle>
            <a:lvl1pPr algn="r">
              <a:defRPr/>
            </a:lvl1pPr>
          </a:lstStyle>
          <a:p>
            <a:r>
              <a:rPr lang="en-US" dirty="0"/>
              <a:t>Your Logo Here</a:t>
            </a:r>
          </a:p>
        </p:txBody>
      </p:sp>
      <p:grpSp>
        <p:nvGrpSpPr>
          <p:cNvPr id="7" name="Group 6">
            <a:extLst>
              <a:ext uri="{FF2B5EF4-FFF2-40B4-BE49-F238E27FC236}">
                <a16:creationId xmlns:a16="http://schemas.microsoft.com/office/drawing/2014/main" id="{F134CB5E-9E22-4885-9442-A21A7580B564}"/>
              </a:ext>
            </a:extLst>
          </p:cNvPr>
          <p:cNvGrpSpPr/>
          <p:nvPr userDrawn="1"/>
        </p:nvGrpSpPr>
        <p:grpSpPr>
          <a:xfrm>
            <a:off x="5394325" y="54733"/>
            <a:ext cx="1403350" cy="114300"/>
            <a:chOff x="228600" y="304800"/>
            <a:chExt cx="1403350" cy="114300"/>
          </a:xfrm>
        </p:grpSpPr>
        <p:sp>
          <p:nvSpPr>
            <p:cNvPr id="8" name="Rectangle: Rounded Corners 7">
              <a:extLst>
                <a:ext uri="{FF2B5EF4-FFF2-40B4-BE49-F238E27FC236}">
                  <a16:creationId xmlns:a16="http://schemas.microsoft.com/office/drawing/2014/main" id="{C8F342C0-AD1E-4288-9AD1-7B8551FB5F3F}"/>
                </a:ext>
              </a:extLst>
            </p:cNvPr>
            <p:cNvSpPr/>
            <p:nvPr/>
          </p:nvSpPr>
          <p:spPr>
            <a:xfrm>
              <a:off x="228600" y="304800"/>
              <a:ext cx="425450" cy="1143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F9F90BF-C06C-429A-8942-B3B952A93739}"/>
                </a:ext>
              </a:extLst>
            </p:cNvPr>
            <p:cNvSpPr/>
            <p:nvPr/>
          </p:nvSpPr>
          <p:spPr>
            <a:xfrm>
              <a:off x="717550" y="304800"/>
              <a:ext cx="425450" cy="1143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2A30093-C8F5-4F07-B195-986A758BC981}"/>
                </a:ext>
              </a:extLst>
            </p:cNvPr>
            <p:cNvSpPr/>
            <p:nvPr/>
          </p:nvSpPr>
          <p:spPr>
            <a:xfrm>
              <a:off x="1206500" y="304800"/>
              <a:ext cx="425450" cy="1143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5B678B3D-C768-4414-9D93-8D269D7AFD3E}"/>
              </a:ext>
            </a:extLst>
          </p:cNvPr>
          <p:cNvSpPr>
            <a:spLocks noGrp="1"/>
          </p:cNvSpPr>
          <p:nvPr>
            <p:ph type="sldNum" sz="quarter" idx="12"/>
          </p:nvPr>
        </p:nvSpPr>
        <p:spPr>
          <a:xfrm>
            <a:off x="4724400" y="6561451"/>
            <a:ext cx="2743200" cy="184666"/>
          </a:xfrm>
        </p:spPr>
        <p:txBody>
          <a:bodyPr lIns="0" tIns="0" rIns="0" bIns="0">
            <a:spAutoFit/>
          </a:bodyPr>
          <a:lstStyle>
            <a:lvl1pPr algn="ctr">
              <a:defRPr>
                <a:solidFill>
                  <a:schemeClr val="tx1">
                    <a:lumMod val="75000"/>
                    <a:lumOff val="25000"/>
                  </a:schemeClr>
                </a:solidFill>
              </a:defRPr>
            </a:lvl1pPr>
          </a:lstStyle>
          <a:p>
            <a:fld id="{9598DBAD-472B-4D31-8670-5164AECB0621}" type="slidenum">
              <a:rPr lang="en-US" smtClean="0"/>
              <a:pPr/>
              <a:t>‹#›</a:t>
            </a:fld>
            <a:endParaRPr lang="en-US"/>
          </a:p>
        </p:txBody>
      </p:sp>
    </p:spTree>
    <p:extLst>
      <p:ext uri="{BB962C8B-B14F-4D97-AF65-F5344CB8AC3E}">
        <p14:creationId xmlns:p14="http://schemas.microsoft.com/office/powerpoint/2010/main" val="74637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D5D99BB-336F-463E-AE7E-5612A692E7DA}"/>
              </a:ext>
            </a:extLst>
          </p:cNvPr>
          <p:cNvSpPr/>
          <p:nvPr userDrawn="1"/>
        </p:nvSpPr>
        <p:spPr>
          <a:xfrm>
            <a:off x="5643528" y="6410325"/>
            <a:ext cx="904944" cy="447675"/>
          </a:xfrm>
          <a:custGeom>
            <a:avLst/>
            <a:gdLst>
              <a:gd name="connsiteX0" fmla="*/ 452472 w 904944"/>
              <a:gd name="connsiteY0" fmla="*/ 0 h 447675"/>
              <a:gd name="connsiteX1" fmla="*/ 896278 w 904944"/>
              <a:gd name="connsiteY1" fmla="*/ 361713 h 447675"/>
              <a:gd name="connsiteX2" fmla="*/ 904944 w 904944"/>
              <a:gd name="connsiteY2" fmla="*/ 447675 h 447675"/>
              <a:gd name="connsiteX3" fmla="*/ 0 w 904944"/>
              <a:gd name="connsiteY3" fmla="*/ 447675 h 447675"/>
              <a:gd name="connsiteX4" fmla="*/ 8666 w 904944"/>
              <a:gd name="connsiteY4" fmla="*/ 361713 h 447675"/>
              <a:gd name="connsiteX5" fmla="*/ 452472 w 904944"/>
              <a:gd name="connsiteY5" fmla="*/ 0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4944" h="447675">
                <a:moveTo>
                  <a:pt x="452472" y="0"/>
                </a:moveTo>
                <a:cubicBezTo>
                  <a:pt x="671389" y="0"/>
                  <a:pt x="854037" y="155283"/>
                  <a:pt x="896278" y="361713"/>
                </a:cubicBezTo>
                <a:lnTo>
                  <a:pt x="904944" y="447675"/>
                </a:lnTo>
                <a:lnTo>
                  <a:pt x="0" y="447675"/>
                </a:lnTo>
                <a:lnTo>
                  <a:pt x="8666" y="361713"/>
                </a:lnTo>
                <a:cubicBezTo>
                  <a:pt x="50907" y="155283"/>
                  <a:pt x="233555" y="0"/>
                  <a:pt x="4524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C8F62449-1317-4F80-9F35-EAE18C376268}"/>
              </a:ext>
            </a:extLst>
          </p:cNvPr>
          <p:cNvSpPr>
            <a:spLocks noGrp="1"/>
          </p:cNvSpPr>
          <p:nvPr>
            <p:ph type="dt" sz="half" idx="10"/>
          </p:nvPr>
        </p:nvSpPr>
        <p:spPr/>
        <p:txBody>
          <a:bodyPr/>
          <a:lstStyle/>
          <a:p>
            <a:fld id="{3458C920-891B-44A7-8ADA-6FD6881BCD8C}" type="datetime1">
              <a:rPr lang="en-US" smtClean="0"/>
              <a:t>8/14/2023</a:t>
            </a:fld>
            <a:endParaRPr lang="en-US"/>
          </a:p>
        </p:txBody>
      </p:sp>
      <p:sp>
        <p:nvSpPr>
          <p:cNvPr id="4" name="Footer Placeholder 3">
            <a:extLst>
              <a:ext uri="{FF2B5EF4-FFF2-40B4-BE49-F238E27FC236}">
                <a16:creationId xmlns:a16="http://schemas.microsoft.com/office/drawing/2014/main" id="{BF4434B9-5B8B-4E0C-A35B-AF770FD3697F}"/>
              </a:ext>
            </a:extLst>
          </p:cNvPr>
          <p:cNvSpPr>
            <a:spLocks noGrp="1"/>
          </p:cNvSpPr>
          <p:nvPr>
            <p:ph type="ftr" sz="quarter" idx="11"/>
          </p:nvPr>
        </p:nvSpPr>
        <p:spPr>
          <a:xfrm>
            <a:off x="8610598" y="6356350"/>
            <a:ext cx="2743201" cy="365125"/>
          </a:xfrm>
        </p:spPr>
        <p:txBody>
          <a:bodyPr/>
          <a:lstStyle>
            <a:lvl1pPr algn="r">
              <a:defRPr/>
            </a:lvl1pPr>
          </a:lstStyle>
          <a:p>
            <a:r>
              <a:rPr lang="en-US" dirty="0"/>
              <a:t>Your Logo Here</a:t>
            </a:r>
          </a:p>
        </p:txBody>
      </p:sp>
      <p:sp>
        <p:nvSpPr>
          <p:cNvPr id="5" name="Slide Number Placeholder 4">
            <a:extLst>
              <a:ext uri="{FF2B5EF4-FFF2-40B4-BE49-F238E27FC236}">
                <a16:creationId xmlns:a16="http://schemas.microsoft.com/office/drawing/2014/main" id="{5B678B3D-C768-4414-9D93-8D269D7AFD3E}"/>
              </a:ext>
            </a:extLst>
          </p:cNvPr>
          <p:cNvSpPr>
            <a:spLocks noGrp="1"/>
          </p:cNvSpPr>
          <p:nvPr>
            <p:ph type="sldNum" sz="quarter" idx="12"/>
          </p:nvPr>
        </p:nvSpPr>
        <p:spPr>
          <a:xfrm>
            <a:off x="4724400" y="6561451"/>
            <a:ext cx="2743200" cy="184666"/>
          </a:xfrm>
        </p:spPr>
        <p:txBody>
          <a:bodyPr lIns="0" tIns="0" rIns="0" bIns="0">
            <a:spAutoFit/>
          </a:bodyPr>
          <a:lstStyle>
            <a:lvl1pPr algn="ctr">
              <a:defRPr>
                <a:solidFill>
                  <a:schemeClr val="tx1">
                    <a:lumMod val="75000"/>
                    <a:lumOff val="25000"/>
                  </a:schemeClr>
                </a:solidFill>
              </a:defRPr>
            </a:lvl1pPr>
          </a:lstStyle>
          <a:p>
            <a:fld id="{9598DBAD-472B-4D31-8670-5164AECB0621}" type="slidenum">
              <a:rPr lang="en-US" smtClean="0"/>
              <a:pPr/>
              <a:t>‹#›</a:t>
            </a:fld>
            <a:endParaRPr lang="en-US"/>
          </a:p>
        </p:txBody>
      </p:sp>
      <p:grpSp>
        <p:nvGrpSpPr>
          <p:cNvPr id="12" name="Group 11">
            <a:extLst>
              <a:ext uri="{FF2B5EF4-FFF2-40B4-BE49-F238E27FC236}">
                <a16:creationId xmlns:a16="http://schemas.microsoft.com/office/drawing/2014/main" id="{CE3D8BC8-8DC8-4AA2-85FB-0EA3FB0231BE}"/>
              </a:ext>
            </a:extLst>
          </p:cNvPr>
          <p:cNvGrpSpPr/>
          <p:nvPr userDrawn="1"/>
        </p:nvGrpSpPr>
        <p:grpSpPr>
          <a:xfrm>
            <a:off x="5394325" y="54733"/>
            <a:ext cx="1403350" cy="114300"/>
            <a:chOff x="228600" y="304800"/>
            <a:chExt cx="1403350" cy="114300"/>
          </a:xfrm>
        </p:grpSpPr>
        <p:sp>
          <p:nvSpPr>
            <p:cNvPr id="13" name="Rectangle: Rounded Corners 12">
              <a:extLst>
                <a:ext uri="{FF2B5EF4-FFF2-40B4-BE49-F238E27FC236}">
                  <a16:creationId xmlns:a16="http://schemas.microsoft.com/office/drawing/2014/main" id="{6F7A828F-4D85-4D84-BE34-453F43EF4888}"/>
                </a:ext>
              </a:extLst>
            </p:cNvPr>
            <p:cNvSpPr/>
            <p:nvPr/>
          </p:nvSpPr>
          <p:spPr>
            <a:xfrm>
              <a:off x="228600" y="304800"/>
              <a:ext cx="425450" cy="11430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F5FC9F5-9C2B-47AC-9AA2-AA5B4B203E64}"/>
                </a:ext>
              </a:extLst>
            </p:cNvPr>
            <p:cNvSpPr/>
            <p:nvPr/>
          </p:nvSpPr>
          <p:spPr>
            <a:xfrm>
              <a:off x="717550" y="304800"/>
              <a:ext cx="425450" cy="1143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A21138F-1735-4661-AE58-809BAE26A8A2}"/>
                </a:ext>
              </a:extLst>
            </p:cNvPr>
            <p:cNvSpPr/>
            <p:nvPr/>
          </p:nvSpPr>
          <p:spPr>
            <a:xfrm>
              <a:off x="1206500" y="304800"/>
              <a:ext cx="425450" cy="1143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216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FDAC53-851D-482F-A8A6-4E9C31DB3F2C}"/>
              </a:ext>
            </a:extLst>
          </p:cNvPr>
          <p:cNvSpPr>
            <a:spLocks noGrp="1"/>
          </p:cNvSpPr>
          <p:nvPr>
            <p:ph type="dt" sz="half" idx="10"/>
          </p:nvPr>
        </p:nvSpPr>
        <p:spPr/>
        <p:txBody>
          <a:bodyPr/>
          <a:lstStyle/>
          <a:p>
            <a:fld id="{903E6B65-0E44-4B7F-9597-EA02CFAC016D}" type="datetime1">
              <a:rPr lang="en-US" smtClean="0"/>
              <a:t>8/14/2023</a:t>
            </a:fld>
            <a:endParaRPr lang="en-US"/>
          </a:p>
        </p:txBody>
      </p:sp>
      <p:sp>
        <p:nvSpPr>
          <p:cNvPr id="3" name="Footer Placeholder 2">
            <a:extLst>
              <a:ext uri="{FF2B5EF4-FFF2-40B4-BE49-F238E27FC236}">
                <a16:creationId xmlns:a16="http://schemas.microsoft.com/office/drawing/2014/main" id="{3CC8CFCE-26A8-47B6-ABF6-DDBAE92DEF0B}"/>
              </a:ext>
            </a:extLst>
          </p:cNvPr>
          <p:cNvSpPr>
            <a:spLocks noGrp="1"/>
          </p:cNvSpPr>
          <p:nvPr>
            <p:ph type="ftr" sz="quarter" idx="11"/>
          </p:nvPr>
        </p:nvSpPr>
        <p:spPr/>
        <p:txBody>
          <a:bodyPr/>
          <a:lstStyle/>
          <a:p>
            <a:r>
              <a:rPr lang="en-US"/>
              <a:t>Your Logo Here</a:t>
            </a:r>
          </a:p>
        </p:txBody>
      </p:sp>
      <p:sp>
        <p:nvSpPr>
          <p:cNvPr id="4" name="Slide Number Placeholder 3">
            <a:extLst>
              <a:ext uri="{FF2B5EF4-FFF2-40B4-BE49-F238E27FC236}">
                <a16:creationId xmlns:a16="http://schemas.microsoft.com/office/drawing/2014/main" id="{33566284-04E6-4090-BD32-39844CF794DA}"/>
              </a:ext>
            </a:extLst>
          </p:cNvPr>
          <p:cNvSpPr>
            <a:spLocks noGrp="1"/>
          </p:cNvSpPr>
          <p:nvPr>
            <p:ph type="sldNum" sz="quarter" idx="12"/>
          </p:nvPr>
        </p:nvSpPr>
        <p:spPr/>
        <p:txBody>
          <a:bodyPr/>
          <a:lstStyle/>
          <a:p>
            <a:fld id="{9598DBAD-472B-4D31-8670-5164AECB0621}" type="slidenum">
              <a:rPr lang="en-US" smtClean="0"/>
              <a:t>‹#›</a:t>
            </a:fld>
            <a:endParaRPr lang="en-US"/>
          </a:p>
        </p:txBody>
      </p:sp>
    </p:spTree>
    <p:extLst>
      <p:ext uri="{BB962C8B-B14F-4D97-AF65-F5344CB8AC3E}">
        <p14:creationId xmlns:p14="http://schemas.microsoft.com/office/powerpoint/2010/main" val="329337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366-174D-45EC-BD88-F980D865B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0D19A8-AEB8-482D-8F13-BD953F276B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14B90-F6E9-4D26-BF69-ADB349AE3AB7}"/>
              </a:ext>
            </a:extLst>
          </p:cNvPr>
          <p:cNvSpPr>
            <a:spLocks noGrp="1"/>
          </p:cNvSpPr>
          <p:nvPr>
            <p:ph type="dt" sz="half" idx="10"/>
          </p:nvPr>
        </p:nvSpPr>
        <p:spPr/>
        <p:txBody>
          <a:bodyPr/>
          <a:lstStyle/>
          <a:p>
            <a:fld id="{D3802500-2DCA-4720-8360-6E74C26DD0EA}" type="datetimeFigureOut">
              <a:rPr lang="en-US" smtClean="0"/>
              <a:t>8/14/2023</a:t>
            </a:fld>
            <a:endParaRPr lang="en-US"/>
          </a:p>
        </p:txBody>
      </p:sp>
      <p:sp>
        <p:nvSpPr>
          <p:cNvPr id="5" name="Footer Placeholder 4">
            <a:extLst>
              <a:ext uri="{FF2B5EF4-FFF2-40B4-BE49-F238E27FC236}">
                <a16:creationId xmlns:a16="http://schemas.microsoft.com/office/drawing/2014/main" id="{214A9DAD-013C-4027-AC7F-A2AAAA2B5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D2A19-F4FC-464C-A55F-C1F1EC14C8DF}"/>
              </a:ext>
            </a:extLst>
          </p:cNvPr>
          <p:cNvSpPr>
            <a:spLocks noGrp="1"/>
          </p:cNvSpPr>
          <p:nvPr>
            <p:ph type="sldNum" sz="quarter" idx="12"/>
          </p:nvPr>
        </p:nvSpPr>
        <p:spPr/>
        <p:txBody>
          <a:bodyPr/>
          <a:lstStyle/>
          <a:p>
            <a:fld id="{7E672E3D-61E0-450A-AD62-EE98E486015F}" type="slidenum">
              <a:rPr lang="en-US" smtClean="0"/>
              <a:t>‹#›</a:t>
            </a:fld>
            <a:endParaRPr lang="en-US"/>
          </a:p>
        </p:txBody>
      </p:sp>
    </p:spTree>
    <p:extLst>
      <p:ext uri="{BB962C8B-B14F-4D97-AF65-F5344CB8AC3E}">
        <p14:creationId xmlns:p14="http://schemas.microsoft.com/office/powerpoint/2010/main" val="363924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3381231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EC52B0-3E57-4124-9E17-4060E3889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7A93DD-5381-4E93-A042-C7F222037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F0BF5-561D-46E1-9DEB-91AF69BAD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C26028-E5F2-45BF-995A-B79123FF4C00}" type="datetime1">
              <a:rPr lang="en-US" smtClean="0"/>
              <a:t>8/14/2023</a:t>
            </a:fld>
            <a:endParaRPr lang="en-US"/>
          </a:p>
        </p:txBody>
      </p:sp>
      <p:sp>
        <p:nvSpPr>
          <p:cNvPr id="5" name="Footer Placeholder 4">
            <a:extLst>
              <a:ext uri="{FF2B5EF4-FFF2-40B4-BE49-F238E27FC236}">
                <a16:creationId xmlns:a16="http://schemas.microsoft.com/office/drawing/2014/main" id="{F9FDB559-DAEF-40AA-A526-983495622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Logo Here</a:t>
            </a:r>
          </a:p>
        </p:txBody>
      </p:sp>
      <p:sp>
        <p:nvSpPr>
          <p:cNvPr id="6" name="Slide Number Placeholder 5">
            <a:extLst>
              <a:ext uri="{FF2B5EF4-FFF2-40B4-BE49-F238E27FC236}">
                <a16:creationId xmlns:a16="http://schemas.microsoft.com/office/drawing/2014/main" id="{F94736ED-913D-43FC-B4CE-ABCD171B96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8DBAD-472B-4D31-8670-5164AECB0621}" type="slidenum">
              <a:rPr lang="en-US" smtClean="0"/>
              <a:t>‹#›</a:t>
            </a:fld>
            <a:endParaRPr lang="en-US"/>
          </a:p>
        </p:txBody>
      </p:sp>
    </p:spTree>
    <p:extLst>
      <p:ext uri="{BB962C8B-B14F-4D97-AF65-F5344CB8AC3E}">
        <p14:creationId xmlns:p14="http://schemas.microsoft.com/office/powerpoint/2010/main" val="237672367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0" r:id="rId3"/>
    <p:sldLayoutId id="2147483655" r:id="rId4"/>
    <p:sldLayoutId id="2147483661" r:id="rId5"/>
    <p:sldLayoutId id="2147483662"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anshukumar032/SQL_Portfolio/blob/main/E-commerce%20Customer%20Churn%20%20Analysis.sql" TargetMode="External"/><Relationship Id="rId4" Type="http://schemas.openxmlformats.org/officeDocument/2006/relationships/hyperlink" Target="https://app.powerbi.com/view?r=eyJrIjoiN2UzZTkzYTMtOWM5Ny00YmM3LWI5OWUtMTE1MTE0ZmYzYWQ4IiwidCI6ImRmODY3OWNkLWE4MGUtNDVkOC05OWFjLWM4M2VkN2ZmOTVhMCJ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fcda17c7-05e1-459f-95f1-c9c3295123c3/?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78DAA-1F72-B7D0-FF10-6B6FE59DB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8302"/>
            <a:ext cx="12192000" cy="5981395"/>
          </a:xfrm>
          <a:prstGeom prst="rect">
            <a:avLst/>
          </a:prstGeom>
        </p:spPr>
      </p:pic>
      <p:sp>
        <p:nvSpPr>
          <p:cNvPr id="6" name="Rectangle 5">
            <a:extLst>
              <a:ext uri="{FF2B5EF4-FFF2-40B4-BE49-F238E27FC236}">
                <a16:creationId xmlns:a16="http://schemas.microsoft.com/office/drawing/2014/main" id="{9A1ED5AB-B213-4442-BC75-83E0C1F75CF3}"/>
              </a:ext>
            </a:extLst>
          </p:cNvPr>
          <p:cNvSpPr/>
          <p:nvPr/>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4E2F3B0-9524-4641-A682-FFB0FA857EB4}"/>
              </a:ext>
            </a:extLst>
          </p:cNvPr>
          <p:cNvSpPr/>
          <p:nvPr/>
        </p:nvSpPr>
        <p:spPr>
          <a:xfrm>
            <a:off x="0" y="1525455"/>
            <a:ext cx="12192000" cy="32584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1B9853D-E289-4B7C-A749-1CC38583BA5F}"/>
              </a:ext>
            </a:extLst>
          </p:cNvPr>
          <p:cNvSpPr>
            <a:spLocks noGrp="1"/>
          </p:cNvSpPr>
          <p:nvPr>
            <p:ph type="ctrTitle"/>
          </p:nvPr>
        </p:nvSpPr>
        <p:spPr>
          <a:xfrm>
            <a:off x="5482091" y="1813031"/>
            <a:ext cx="5969680" cy="3240887"/>
          </a:xfrm>
        </p:spPr>
        <p:txBody>
          <a:bodyPr wrap="square" lIns="0" tIns="0" rIns="0" bIns="0" anchor="ctr">
            <a:spAutoFit/>
          </a:bodyPr>
          <a:lstStyle/>
          <a:p>
            <a:r>
              <a:rPr lang="en-US" sz="4500" b="1" dirty="0">
                <a:solidFill>
                  <a:schemeClr val="bg1"/>
                </a:solidFill>
              </a:rPr>
              <a:t>E-commerce Customer Churn Analysis using SQL And Power BI</a:t>
            </a:r>
            <a:br>
              <a:rPr lang="en-US" sz="5400" b="1" dirty="0">
                <a:solidFill>
                  <a:schemeClr val="bg1"/>
                </a:solidFill>
              </a:rPr>
            </a:br>
            <a:endParaRPr lang="en-US" sz="5400" b="1" dirty="0">
              <a:solidFill>
                <a:schemeClr val="bg1"/>
              </a:solidFill>
            </a:endParaRPr>
          </a:p>
        </p:txBody>
      </p:sp>
      <p:pic>
        <p:nvPicPr>
          <p:cNvPr id="8" name="Picture 7">
            <a:extLst>
              <a:ext uri="{FF2B5EF4-FFF2-40B4-BE49-F238E27FC236}">
                <a16:creationId xmlns:a16="http://schemas.microsoft.com/office/drawing/2014/main" id="{42F63BC9-9E06-F276-3908-B4CA60F76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332" y="1525455"/>
            <a:ext cx="3240888" cy="3240888"/>
          </a:xfrm>
          <a:prstGeom prst="rect">
            <a:avLst/>
          </a:prstGeom>
        </p:spPr>
      </p:pic>
      <p:sp>
        <p:nvSpPr>
          <p:cNvPr id="2" name="TextBox 1">
            <a:extLst>
              <a:ext uri="{FF2B5EF4-FFF2-40B4-BE49-F238E27FC236}">
                <a16:creationId xmlns:a16="http://schemas.microsoft.com/office/drawing/2014/main" id="{DD3009B4-65CF-A18D-477A-AC019FB80323}"/>
              </a:ext>
            </a:extLst>
          </p:cNvPr>
          <p:cNvSpPr txBox="1"/>
          <p:nvPr/>
        </p:nvSpPr>
        <p:spPr>
          <a:xfrm>
            <a:off x="10434132" y="6395714"/>
            <a:ext cx="2035278" cy="369332"/>
          </a:xfrm>
          <a:prstGeom prst="rect">
            <a:avLst/>
          </a:prstGeom>
          <a:noFill/>
        </p:spPr>
        <p:txBody>
          <a:bodyPr wrap="square" rtlCol="0">
            <a:spAutoFit/>
          </a:bodyPr>
          <a:lstStyle/>
          <a:p>
            <a:r>
              <a:rPr lang="en-IN" dirty="0">
                <a:solidFill>
                  <a:schemeClr val="bg1"/>
                </a:solidFill>
                <a:latin typeface="Segoe UI Variable Display Semib" pitchFamily="2" charset="0"/>
                <a:hlinkClick r:id="rId4">
                  <a:extLst>
                    <a:ext uri="{A12FA001-AC4F-418D-AE19-62706E023703}">
                      <ahyp:hlinkClr xmlns:ahyp="http://schemas.microsoft.com/office/drawing/2018/hyperlinkcolor" val="tx"/>
                    </a:ext>
                  </a:extLst>
                </a:hlinkClick>
              </a:rPr>
              <a:t>Dashboard link</a:t>
            </a:r>
            <a:endParaRPr lang="en-IN" dirty="0">
              <a:solidFill>
                <a:schemeClr val="bg1"/>
              </a:solidFill>
              <a:latin typeface="Segoe UI Variable Display Semib" pitchFamily="2" charset="0"/>
            </a:endParaRPr>
          </a:p>
        </p:txBody>
      </p:sp>
      <p:sp>
        <p:nvSpPr>
          <p:cNvPr id="4" name="TextBox 3">
            <a:extLst>
              <a:ext uri="{FF2B5EF4-FFF2-40B4-BE49-F238E27FC236}">
                <a16:creationId xmlns:a16="http://schemas.microsoft.com/office/drawing/2014/main" id="{077551BC-449C-09DB-6E90-198025883D9B}"/>
              </a:ext>
            </a:extLst>
          </p:cNvPr>
          <p:cNvSpPr txBox="1"/>
          <p:nvPr/>
        </p:nvSpPr>
        <p:spPr>
          <a:xfrm>
            <a:off x="103240" y="6419697"/>
            <a:ext cx="2035278" cy="369332"/>
          </a:xfrm>
          <a:prstGeom prst="rect">
            <a:avLst/>
          </a:prstGeom>
          <a:noFill/>
        </p:spPr>
        <p:txBody>
          <a:bodyPr wrap="square" rtlCol="0">
            <a:spAutoFit/>
          </a:bodyPr>
          <a:lstStyle/>
          <a:p>
            <a:r>
              <a:rPr lang="en-IN" dirty="0">
                <a:solidFill>
                  <a:schemeClr val="bg1"/>
                </a:solidFill>
                <a:latin typeface="Segoe UI Variable Display Semib" pitchFamily="2" charset="0"/>
                <a:hlinkClick r:id="rId5">
                  <a:extLst>
                    <a:ext uri="{A12FA001-AC4F-418D-AE19-62706E023703}">
                      <ahyp:hlinkClr xmlns:ahyp="http://schemas.microsoft.com/office/drawing/2018/hyperlinkcolor" val="tx"/>
                    </a:ext>
                  </a:extLst>
                </a:hlinkClick>
              </a:rPr>
              <a:t>SQL Code link</a:t>
            </a:r>
            <a:endParaRPr lang="en-IN" dirty="0">
              <a:solidFill>
                <a:schemeClr val="bg1"/>
              </a:solidFill>
              <a:latin typeface="Segoe UI Variable Display Semib" pitchFamily="2" charset="0"/>
            </a:endParaRPr>
          </a:p>
        </p:txBody>
      </p:sp>
    </p:spTree>
    <p:extLst>
      <p:ext uri="{BB962C8B-B14F-4D97-AF65-F5344CB8AC3E}">
        <p14:creationId xmlns:p14="http://schemas.microsoft.com/office/powerpoint/2010/main" val="914122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Q8.Does the number of registered devices impact the likelihood of churn?</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65886" y="1449085"/>
            <a:ext cx="4512591" cy="360098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There seems to be a correlation between the number of devices registered by customers and the likelihood of churn.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Customers with a higher number of registered devices, such as 6 or 5, exhibit higher churn rates.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On the other hand, customers with fewer registered devices, such as 2 or 1, show relatively lower churn rates.</a:t>
            </a:r>
          </a:p>
        </p:txBody>
      </p:sp>
      <p:pic>
        <p:nvPicPr>
          <p:cNvPr id="3" name="Picture 2">
            <a:extLst>
              <a:ext uri="{FF2B5EF4-FFF2-40B4-BE49-F238E27FC236}">
                <a16:creationId xmlns:a16="http://schemas.microsoft.com/office/drawing/2014/main" id="{1CACE56A-52DF-CEDD-BEDA-C663F0FDD05B}"/>
              </a:ext>
            </a:extLst>
          </p:cNvPr>
          <p:cNvPicPr>
            <a:picLocks noChangeAspect="1"/>
          </p:cNvPicPr>
          <p:nvPr/>
        </p:nvPicPr>
        <p:blipFill>
          <a:blip r:embed="rId3"/>
          <a:stretch>
            <a:fillRect/>
          </a:stretch>
        </p:blipFill>
        <p:spPr>
          <a:xfrm>
            <a:off x="5131163" y="1244655"/>
            <a:ext cx="6244175" cy="2158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85897359-DB73-F434-D638-78BC18561B34}"/>
              </a:ext>
            </a:extLst>
          </p:cNvPr>
          <p:cNvPicPr>
            <a:picLocks noChangeAspect="1"/>
          </p:cNvPicPr>
          <p:nvPr/>
        </p:nvPicPr>
        <p:blipFill>
          <a:blip r:embed="rId4"/>
          <a:stretch>
            <a:fillRect/>
          </a:stretch>
        </p:blipFill>
        <p:spPr>
          <a:xfrm>
            <a:off x="5131162" y="3710891"/>
            <a:ext cx="6244176" cy="2084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E3C40737-C4F0-86A2-B9A9-551A16568B57}"/>
              </a:ext>
            </a:extLst>
          </p:cNvPr>
          <p:cNvSpPr/>
          <p:nvPr/>
        </p:nvSpPr>
        <p:spPr>
          <a:xfrm>
            <a:off x="4935793" y="1069588"/>
            <a:ext cx="6607277" cy="488876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794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Q9.Which order category is most preferred among churned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65886" y="1330568"/>
            <a:ext cx="4728901" cy="3877985"/>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analysis suggests that different order categories have varying impacts on customer churn rates.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Customers who primarily order items in the “Mobile Phone” category have the highest churn rate, indicating a potential need for targeted retention strategies for this group.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On the other hand, the “Grocery” category exhibits the lowest churn rate, suggesting that customers in this category may have higher retention and loyalty.</a:t>
            </a:r>
          </a:p>
        </p:txBody>
      </p:sp>
      <p:pic>
        <p:nvPicPr>
          <p:cNvPr id="4" name="Picture 3">
            <a:extLst>
              <a:ext uri="{FF2B5EF4-FFF2-40B4-BE49-F238E27FC236}">
                <a16:creationId xmlns:a16="http://schemas.microsoft.com/office/drawing/2014/main" id="{9BD9F14A-BA62-15DE-1845-3C9FA8631C23}"/>
              </a:ext>
            </a:extLst>
          </p:cNvPr>
          <p:cNvPicPr>
            <a:picLocks noChangeAspect="1"/>
          </p:cNvPicPr>
          <p:nvPr/>
        </p:nvPicPr>
        <p:blipFill>
          <a:blip r:embed="rId3"/>
          <a:stretch>
            <a:fillRect/>
          </a:stretch>
        </p:blipFill>
        <p:spPr>
          <a:xfrm>
            <a:off x="5671936" y="1201873"/>
            <a:ext cx="5851470" cy="1842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8667DA5-BDFC-EF31-4E9A-A75350D5B46B}"/>
              </a:ext>
            </a:extLst>
          </p:cNvPr>
          <p:cNvPicPr>
            <a:picLocks noChangeAspect="1"/>
          </p:cNvPicPr>
          <p:nvPr/>
        </p:nvPicPr>
        <p:blipFill>
          <a:blip r:embed="rId4"/>
          <a:stretch>
            <a:fillRect/>
          </a:stretch>
        </p:blipFill>
        <p:spPr>
          <a:xfrm>
            <a:off x="5671936" y="3407266"/>
            <a:ext cx="5851470" cy="16168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2D8E0A72-E725-F918-50FD-91726B5E687A}"/>
              </a:ext>
            </a:extLst>
          </p:cNvPr>
          <p:cNvSpPr/>
          <p:nvPr/>
        </p:nvSpPr>
        <p:spPr>
          <a:xfrm>
            <a:off x="5417574" y="1069587"/>
            <a:ext cx="6302478" cy="413896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63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Q10. Is there any relationship between customer satisfaction scores and churn?</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184656" y="1340440"/>
            <a:ext cx="4790468" cy="360098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result indicates that customers with higher satisfaction scores, particularly those who rated their satisfaction as 5, have a relatively higher churn rate compared to other satisfaction score categories.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suggests that even highly satisfied customers may still churn, highlighting the importance of proactive customer retention strategies across all satisfaction levels.</a:t>
            </a:r>
          </a:p>
        </p:txBody>
      </p:sp>
      <p:pic>
        <p:nvPicPr>
          <p:cNvPr id="3" name="Picture 2">
            <a:extLst>
              <a:ext uri="{FF2B5EF4-FFF2-40B4-BE49-F238E27FC236}">
                <a16:creationId xmlns:a16="http://schemas.microsoft.com/office/drawing/2014/main" id="{1EA0E3BA-7F07-F1F5-BAF4-BFF1C991509D}"/>
              </a:ext>
            </a:extLst>
          </p:cNvPr>
          <p:cNvPicPr>
            <a:picLocks noChangeAspect="1"/>
          </p:cNvPicPr>
          <p:nvPr/>
        </p:nvPicPr>
        <p:blipFill>
          <a:blip r:embed="rId3"/>
          <a:stretch>
            <a:fillRect/>
          </a:stretch>
        </p:blipFill>
        <p:spPr>
          <a:xfrm>
            <a:off x="5422261" y="1069587"/>
            <a:ext cx="5732641" cy="1734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40063E0-0689-F9C1-9EAC-C9D45860B90E}"/>
              </a:ext>
            </a:extLst>
          </p:cNvPr>
          <p:cNvPicPr>
            <a:picLocks noChangeAspect="1"/>
          </p:cNvPicPr>
          <p:nvPr/>
        </p:nvPicPr>
        <p:blipFill>
          <a:blip r:embed="rId4"/>
          <a:stretch>
            <a:fillRect/>
          </a:stretch>
        </p:blipFill>
        <p:spPr>
          <a:xfrm>
            <a:off x="5422261" y="3032066"/>
            <a:ext cx="5761723" cy="1909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a:extLst>
              <a:ext uri="{FF2B5EF4-FFF2-40B4-BE49-F238E27FC236}">
                <a16:creationId xmlns:a16="http://schemas.microsoft.com/office/drawing/2014/main" id="{E0741A89-10ED-A01C-68C9-C16E588C168B}"/>
              </a:ext>
            </a:extLst>
          </p:cNvPr>
          <p:cNvSpPr/>
          <p:nvPr/>
        </p:nvSpPr>
        <p:spPr>
          <a:xfrm>
            <a:off x="5159780" y="904568"/>
            <a:ext cx="6265303" cy="42868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47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Q11. Does the marital status of customers influence churn behavior?</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73147" y="1504841"/>
            <a:ext cx="4613486" cy="3046988"/>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Single customers have the highest churn rate compared to customers with other marital statuses.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indicates that single customers may be more likely to discontinue their relationship with the company.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On the other hand, married customers have the lowest churn rate, followed by divorced customers.</a:t>
            </a:r>
          </a:p>
        </p:txBody>
      </p:sp>
      <p:pic>
        <p:nvPicPr>
          <p:cNvPr id="8" name="Picture 7">
            <a:extLst>
              <a:ext uri="{FF2B5EF4-FFF2-40B4-BE49-F238E27FC236}">
                <a16:creationId xmlns:a16="http://schemas.microsoft.com/office/drawing/2014/main" id="{B053D8AF-9EC5-EAA1-B50D-2BBBD8C77E54}"/>
              </a:ext>
            </a:extLst>
          </p:cNvPr>
          <p:cNvPicPr>
            <a:picLocks noChangeAspect="1"/>
          </p:cNvPicPr>
          <p:nvPr/>
        </p:nvPicPr>
        <p:blipFill>
          <a:blip r:embed="rId3"/>
          <a:stretch>
            <a:fillRect/>
          </a:stretch>
        </p:blipFill>
        <p:spPr>
          <a:xfrm>
            <a:off x="5346558" y="1125273"/>
            <a:ext cx="5837426" cy="2095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18E902F-8722-9D30-826E-BFD18E85A8EC}"/>
              </a:ext>
            </a:extLst>
          </p:cNvPr>
          <p:cNvPicPr>
            <a:picLocks noChangeAspect="1"/>
          </p:cNvPicPr>
          <p:nvPr/>
        </p:nvPicPr>
        <p:blipFill>
          <a:blip r:embed="rId4"/>
          <a:stretch>
            <a:fillRect/>
          </a:stretch>
        </p:blipFill>
        <p:spPr>
          <a:xfrm>
            <a:off x="5346558" y="3623130"/>
            <a:ext cx="5837426" cy="1272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7139CE54-64AD-5D70-33A3-25C4A6C4F46C}"/>
              </a:ext>
            </a:extLst>
          </p:cNvPr>
          <p:cNvSpPr/>
          <p:nvPr/>
        </p:nvSpPr>
        <p:spPr>
          <a:xfrm>
            <a:off x="5159780" y="904568"/>
            <a:ext cx="6265304" cy="42475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516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Q12. Do customer complaints influence churned behavior?</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09520" y="1288681"/>
            <a:ext cx="4613486" cy="360098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is vital for decreasing the number of customers who leave and building lasting loyalty. By actively listening to customer feedback, addressing their issues, and consistently working on improving the quality of their offerings, companies can create a better overall experience for customers.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approach helps to minimize the chances of customers leaving and fosters stronger relationships with them in the long run.</a:t>
            </a:r>
          </a:p>
        </p:txBody>
      </p:sp>
      <p:sp>
        <p:nvSpPr>
          <p:cNvPr id="11" name="Rectangle 10">
            <a:extLst>
              <a:ext uri="{FF2B5EF4-FFF2-40B4-BE49-F238E27FC236}">
                <a16:creationId xmlns:a16="http://schemas.microsoft.com/office/drawing/2014/main" id="{7139CE54-64AD-5D70-33A3-25C4A6C4F46C}"/>
              </a:ext>
            </a:extLst>
          </p:cNvPr>
          <p:cNvSpPr/>
          <p:nvPr/>
        </p:nvSpPr>
        <p:spPr>
          <a:xfrm>
            <a:off x="4963136" y="1081548"/>
            <a:ext cx="6511110" cy="411971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C865D92-4E52-A9BE-59C0-9110E814C3ED}"/>
              </a:ext>
            </a:extLst>
          </p:cNvPr>
          <p:cNvPicPr>
            <a:picLocks noChangeAspect="1"/>
          </p:cNvPicPr>
          <p:nvPr/>
        </p:nvPicPr>
        <p:blipFill>
          <a:blip r:embed="rId3"/>
          <a:stretch>
            <a:fillRect/>
          </a:stretch>
        </p:blipFill>
        <p:spPr>
          <a:xfrm>
            <a:off x="5258184" y="1288681"/>
            <a:ext cx="5989839" cy="20728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EC683C28-B009-373F-33CD-6C8941ADF0AB}"/>
              </a:ext>
            </a:extLst>
          </p:cNvPr>
          <p:cNvPicPr>
            <a:picLocks noChangeAspect="1"/>
          </p:cNvPicPr>
          <p:nvPr/>
        </p:nvPicPr>
        <p:blipFill>
          <a:blip r:embed="rId4"/>
          <a:stretch>
            <a:fillRect/>
          </a:stretch>
        </p:blipFill>
        <p:spPr>
          <a:xfrm>
            <a:off x="5253225" y="3569058"/>
            <a:ext cx="5989839" cy="1376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78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Q13. What is the average number of days since the last order for churned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45317" y="1510568"/>
            <a:ext cx="4613486" cy="360098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fact that churned customers have, on average, only had a short period of time since their last order indicates that they recently stopped engaging with the company.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By focusing on enhancing the overall customer experience, implementing targeted retention initiatives, and maintaining continuous engagement, the company can work towards reducing churn and increasing customer loyalty.</a:t>
            </a:r>
          </a:p>
        </p:txBody>
      </p:sp>
      <p:sp>
        <p:nvSpPr>
          <p:cNvPr id="11" name="Rectangle 10">
            <a:extLst>
              <a:ext uri="{FF2B5EF4-FFF2-40B4-BE49-F238E27FC236}">
                <a16:creationId xmlns:a16="http://schemas.microsoft.com/office/drawing/2014/main" id="{7139CE54-64AD-5D70-33A3-25C4A6C4F46C}"/>
              </a:ext>
            </a:extLst>
          </p:cNvPr>
          <p:cNvSpPr/>
          <p:nvPr/>
        </p:nvSpPr>
        <p:spPr>
          <a:xfrm>
            <a:off x="5269846" y="1605626"/>
            <a:ext cx="6511110" cy="3479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9F0D92-F806-6D6C-FB21-B83F5090E733}"/>
              </a:ext>
            </a:extLst>
          </p:cNvPr>
          <p:cNvPicPr>
            <a:picLocks noChangeAspect="1"/>
          </p:cNvPicPr>
          <p:nvPr/>
        </p:nvPicPr>
        <p:blipFill>
          <a:blip r:embed="rId3"/>
          <a:stretch>
            <a:fillRect/>
          </a:stretch>
        </p:blipFill>
        <p:spPr>
          <a:xfrm>
            <a:off x="5412497" y="1861192"/>
            <a:ext cx="6152685" cy="11454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C886596A-3EBC-4F1F-7F8A-FAEBDC3531D7}"/>
              </a:ext>
            </a:extLst>
          </p:cNvPr>
          <p:cNvPicPr>
            <a:picLocks noChangeAspect="1"/>
          </p:cNvPicPr>
          <p:nvPr/>
        </p:nvPicPr>
        <p:blipFill>
          <a:blip r:embed="rId4"/>
          <a:stretch>
            <a:fillRect/>
          </a:stretch>
        </p:blipFill>
        <p:spPr>
          <a:xfrm>
            <a:off x="5478511" y="3522261"/>
            <a:ext cx="6086671" cy="1328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21005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Q14. Is there any correlation between cashback amount and churn rate?</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0" y="4948862"/>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02603" y="1301021"/>
            <a:ext cx="5562425" cy="123110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we will create a new column called “</a:t>
            </a:r>
            <a:r>
              <a:rPr lang="en-US" sz="1600" dirty="0" err="1">
                <a:solidFill>
                  <a:srgbClr val="083D65"/>
                </a:solidFill>
                <a:latin typeface="Segoe UI Variable Display Semib" pitchFamily="2" charset="0"/>
              </a:rPr>
              <a:t>CashbackAmountRange</a:t>
            </a:r>
            <a:r>
              <a:rPr lang="en-US" sz="1600" dirty="0">
                <a:solidFill>
                  <a:srgbClr val="083D65"/>
                </a:solidFill>
                <a:latin typeface="Segoe UI Variable Display Semib" pitchFamily="2" charset="0"/>
              </a:rPr>
              <a:t>” that groups the </a:t>
            </a:r>
            <a:r>
              <a:rPr lang="en-US" sz="1600" dirty="0" err="1">
                <a:solidFill>
                  <a:srgbClr val="083D65"/>
                </a:solidFill>
                <a:latin typeface="Segoe UI Variable Display Semib" pitchFamily="2" charset="0"/>
              </a:rPr>
              <a:t>cashbackamount</a:t>
            </a:r>
            <a:r>
              <a:rPr lang="en-US" sz="1600" dirty="0">
                <a:solidFill>
                  <a:srgbClr val="083D65"/>
                </a:solidFill>
                <a:latin typeface="Segoe UI Variable Display Semib" pitchFamily="2" charset="0"/>
              </a:rPr>
              <a:t> into low (less than 100), moderate (between 100 and 200), high( between 200 and 300), and very high (more than 300) using the CASE statement.</a:t>
            </a:r>
          </a:p>
        </p:txBody>
      </p:sp>
      <p:sp>
        <p:nvSpPr>
          <p:cNvPr id="13" name="Rectangle 12">
            <a:extLst>
              <a:ext uri="{FF2B5EF4-FFF2-40B4-BE49-F238E27FC236}">
                <a16:creationId xmlns:a16="http://schemas.microsoft.com/office/drawing/2014/main" id="{B9BC025D-1E2E-DE29-9D8E-7AB481E41FD5}"/>
              </a:ext>
            </a:extLst>
          </p:cNvPr>
          <p:cNvSpPr/>
          <p:nvPr/>
        </p:nvSpPr>
        <p:spPr>
          <a:xfrm>
            <a:off x="133913" y="2992553"/>
            <a:ext cx="5562424" cy="2462213"/>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Customers who received moderate cashback amounts had a relatively higher churn rate, while those who received higher and very high cashback amounts exhibited lower churn rates. </a:t>
            </a:r>
          </a:p>
          <a:p>
            <a:pPr marR="0" lvl="0" algn="l" defTabSz="914400" rtl="0" eaLnBrk="1" fontAlgn="auto" latinLnBrk="0" hangingPunct="1">
              <a:lnSpc>
                <a:spcPct val="100000"/>
              </a:lnSpc>
              <a:spcBef>
                <a:spcPts val="0"/>
              </a:spcBef>
              <a:spcAft>
                <a:spcPts val="0"/>
              </a:spcAft>
              <a:buClrTx/>
              <a:buSzTx/>
              <a:tabLst/>
              <a:defRPr/>
            </a:pPr>
            <a:endParaRPr lang="en-US" sz="1600" dirty="0">
              <a:solidFill>
                <a:srgbClr val="083D65"/>
              </a:solidFill>
              <a:latin typeface="Segoe UI Variable Display Semib" pitchFamily="2" charset="0"/>
            </a:endParaRPr>
          </a:p>
          <a:p>
            <a:pPr marR="0" lvl="0" algn="l" defTabSz="914400" rtl="0" eaLnBrk="1" fontAlgn="auto" latinLnBrk="0" hangingPunct="1">
              <a:lnSpc>
                <a:spcPct val="100000"/>
              </a:lnSpc>
              <a:spcBef>
                <a:spcPts val="0"/>
              </a:spcBef>
              <a:spcAft>
                <a:spcPts val="0"/>
              </a:spcAft>
              <a:buClrTx/>
              <a:buSzTx/>
              <a:tabLst/>
              <a:defRPr/>
            </a:pPr>
            <a:endParaRPr lang="en-US" sz="1600"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Customers who received lower cashback amounts also had a 100% retention rate. This suggests that offering higher cashback amounts can positively influence customer loyalty and reduce churn.</a:t>
            </a:r>
          </a:p>
        </p:txBody>
      </p:sp>
      <p:sp>
        <p:nvSpPr>
          <p:cNvPr id="15" name="Rectangle 14">
            <a:extLst>
              <a:ext uri="{FF2B5EF4-FFF2-40B4-BE49-F238E27FC236}">
                <a16:creationId xmlns:a16="http://schemas.microsoft.com/office/drawing/2014/main" id="{ADD2B7AE-74D2-42FB-D37B-E558901C52AC}"/>
              </a:ext>
            </a:extLst>
          </p:cNvPr>
          <p:cNvSpPr/>
          <p:nvPr/>
        </p:nvSpPr>
        <p:spPr>
          <a:xfrm>
            <a:off x="5701745" y="599768"/>
            <a:ext cx="6224366" cy="61143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650E71-0473-2621-584B-B0B9A9DF2967}"/>
              </a:ext>
            </a:extLst>
          </p:cNvPr>
          <p:cNvPicPr>
            <a:picLocks noChangeAspect="1"/>
          </p:cNvPicPr>
          <p:nvPr/>
        </p:nvPicPr>
        <p:blipFill>
          <a:blip r:embed="rId3"/>
          <a:stretch>
            <a:fillRect/>
          </a:stretch>
        </p:blipFill>
        <p:spPr>
          <a:xfrm>
            <a:off x="5955364" y="727587"/>
            <a:ext cx="5754203" cy="2129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54C1990-E2FF-6BE1-CD83-E4D7526B10F2}"/>
              </a:ext>
            </a:extLst>
          </p:cNvPr>
          <p:cNvPicPr>
            <a:picLocks noChangeAspect="1"/>
          </p:cNvPicPr>
          <p:nvPr/>
        </p:nvPicPr>
        <p:blipFill>
          <a:blip r:embed="rId4"/>
          <a:stretch>
            <a:fillRect/>
          </a:stretch>
        </p:blipFill>
        <p:spPr>
          <a:xfrm>
            <a:off x="5955364" y="2992553"/>
            <a:ext cx="5711721" cy="18768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a:extLst>
              <a:ext uri="{FF2B5EF4-FFF2-40B4-BE49-F238E27FC236}">
                <a16:creationId xmlns:a16="http://schemas.microsoft.com/office/drawing/2014/main" id="{4C81B875-E304-110E-7CD0-184272440F9D}"/>
              </a:ext>
            </a:extLst>
          </p:cNvPr>
          <p:cNvPicPr>
            <a:picLocks noChangeAspect="1"/>
          </p:cNvPicPr>
          <p:nvPr/>
        </p:nvPicPr>
        <p:blipFill>
          <a:blip r:embed="rId5"/>
          <a:stretch>
            <a:fillRect/>
          </a:stretch>
        </p:blipFill>
        <p:spPr>
          <a:xfrm>
            <a:off x="5955364" y="4987681"/>
            <a:ext cx="5711721" cy="1511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314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2890269" cy="861774"/>
          </a:xfrm>
          <a:prstGeom prst="rect">
            <a:avLst/>
          </a:prstGeom>
        </p:spPr>
        <p:txBody>
          <a:bodyPr wrap="square" lIns="0" tIns="0" rIns="0" bIns="0">
            <a:spAutoFit/>
          </a:bodyPr>
          <a:lstStyle/>
          <a:p>
            <a:pPr>
              <a:defRPr/>
            </a:pPr>
            <a:r>
              <a:rPr lang="en-IN" sz="2800" b="1" dirty="0">
                <a:solidFill>
                  <a:srgbClr val="083D65"/>
                </a:solidFill>
                <a:latin typeface="Segoe UI" panose="020B0502040204020203" pitchFamily="34" charset="0"/>
                <a:cs typeface="Segoe UI" panose="020B0502040204020203" pitchFamily="34" charset="0"/>
              </a:rPr>
              <a:t>Insight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srgbClr val="083D65"/>
              </a:solidFill>
              <a:latin typeface="Segoe UI" panose="020B0502040204020203" pitchFamily="34" charset="0"/>
              <a:cs typeface="Segoe UI" panose="020B0502040204020203" pitchFamily="34" charset="0"/>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0" y="4948862"/>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22748" y="759390"/>
            <a:ext cx="10947178" cy="5416868"/>
          </a:xfrm>
          <a:prstGeom prst="rect">
            <a:avLst/>
          </a:prstGeom>
        </p:spPr>
        <p:txBody>
          <a:bodyPr wrap="square" lIns="0" tIns="0" rIns="0" bIns="0">
            <a:spAutoFit/>
          </a:bodyPr>
          <a:lstStyle/>
          <a:p>
            <a:pPr marL="285750" indent="-285750">
              <a:buFont typeface="Wingdings" panose="05000000000000000000" pitchFamily="2" charset="2"/>
              <a:buChar char="q"/>
              <a:defRPr/>
            </a:pP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The overall churn rate is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16.84%,</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indicating significant customer attrition.</a:t>
            </a:r>
          </a:p>
          <a:p>
            <a:pPr>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Tier 1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cities have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lower churn rates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than Tier 2 and Tier 3 cities, possibly due to competition and customer preferences.</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i="0" dirty="0">
                <a:solidFill>
                  <a:srgbClr val="242424"/>
                </a:solidFill>
                <a:effectLst/>
                <a:latin typeface="source-serif-pro"/>
              </a:rPr>
              <a:t>“</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Cash on Delivery”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and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E-wallet”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payment modes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have higher churn rates,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while “Credit Card” and “Debit Card” have lower churn rates, indicating the influence of payment preferences on churn.</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Longer tenure</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is associated with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lower churn rates</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emphasizing the need for building customer loyalty early on.</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Male customers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have slightly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higher churn rates than female customers</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although the difference is minimal.</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Moderate cashback amounts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correspond to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higher churn rates</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while higher amounts lead to lower churn, suggesting the positive impact of higher cashback on loyalty.</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Customer complaints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are prevalent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among churned customers</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 emphasizing the importance of addressing concerns to minimize churn.</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Highly satisfied customers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(rating 5) have a relatively </a:t>
            </a:r>
            <a:r>
              <a:rPr lang="en-US" sz="1600" b="1" dirty="0">
                <a:solidFill>
                  <a:srgbClr val="083D65"/>
                </a:solidFill>
                <a:latin typeface="Cambria" panose="02040503050406030204" pitchFamily="18" charset="0"/>
                <a:ea typeface="Cambria" panose="02040503050406030204" pitchFamily="18" charset="0"/>
                <a:cs typeface="Segoe UI Light" panose="020B0502040204020203" pitchFamily="34" charset="0"/>
              </a:rPr>
              <a:t>higher churn rate, </a:t>
            </a: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highlighting the need for proactive retention strategies at all satisfaction levels</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a:solidFill>
                <a:srgbClr val="083D65"/>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02361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128235" y="256876"/>
            <a:ext cx="10947178" cy="1292662"/>
          </a:xfrm>
          <a:prstGeom prst="rect">
            <a:avLst/>
          </a:prstGeom>
        </p:spPr>
        <p:txBody>
          <a:bodyPr wrap="square" lIns="0" tIns="0" rIns="0" bIns="0">
            <a:spAutoFit/>
          </a:bodyPr>
          <a:lstStyle/>
          <a:p>
            <a:pPr>
              <a:defRPr/>
            </a:pPr>
            <a:r>
              <a:rPr lang="en-US" sz="2800" b="1" dirty="0">
                <a:solidFill>
                  <a:srgbClr val="083D65"/>
                </a:solidFill>
                <a:latin typeface="Segoe UI" panose="020B0502040204020203" pitchFamily="34" charset="0"/>
                <a:cs typeface="Segoe UI" panose="020B0502040204020203" pitchFamily="34" charset="0"/>
              </a:rPr>
              <a:t>Recommendations to reduce customer churn rate</a:t>
            </a:r>
          </a:p>
          <a:p>
            <a:pPr>
              <a:defRPr/>
            </a:pPr>
            <a:r>
              <a:rPr lang="en-IN" sz="2800" b="1" dirty="0">
                <a:solidFill>
                  <a:srgbClr val="083D65"/>
                </a:solidFill>
                <a:latin typeface="Segoe UI" panose="020B0502040204020203" pitchFamily="34" charset="0"/>
                <a:cs typeface="Segoe UI" panose="020B0502040204020203" pitchFamily="34" charset="0"/>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b="1" dirty="0">
              <a:solidFill>
                <a:srgbClr val="083D65"/>
              </a:solidFill>
              <a:latin typeface="Segoe UI" panose="020B0502040204020203" pitchFamily="34" charset="0"/>
              <a:cs typeface="Segoe UI" panose="020B0502040204020203" pitchFamily="34" charset="0"/>
            </a:endParaRP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0" y="4948862"/>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429225" y="1122701"/>
            <a:ext cx="10947178" cy="4185761"/>
          </a:xfrm>
          <a:prstGeom prst="rect">
            <a:avLst/>
          </a:prstGeom>
        </p:spPr>
        <p:txBody>
          <a:bodyPr wrap="square" lIns="0" tIns="0" rIns="0" bIns="0">
            <a:spAutoFit/>
          </a:bodyPr>
          <a:lstStyle/>
          <a:p>
            <a:pPr marL="285750" indent="-285750">
              <a:buFont typeface="Wingdings" panose="05000000000000000000" pitchFamily="2" charset="2"/>
              <a:buChar char="q"/>
              <a:defRPr/>
            </a:pP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Tailor retention strategies based on the different city tiers. Understand the preferences and needs of customers in each tier to provide targeted offerings and incentives that resonate with them.</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a:solidFill>
                <a:srgbClr val="083D65"/>
              </a:solidFill>
              <a:latin typeface="Cambria" panose="02040503050406030204" pitchFamily="18" charset="0"/>
              <a:ea typeface="Cambria" panose="020405030504060302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a:solidFill>
                <a:srgbClr val="083D65"/>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q"/>
              <a:defRPr/>
            </a:pP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Simplify payment processes, particularly for options like “Cash on Delivery” and “E-wallet.” Enhance security measures and offer incentives for customers to use more reliable payment methods such as “Credit Card” and “Debit Card.”</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Improve customer support and complaint resolution. Address customer complaints promptly and effectively, providing satisfactory resolutions. Actively listen to customer feedback, make necessary improvements, and demonstrate a commitment to addressing their concerns.</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indent="-285750">
              <a:buFont typeface="Wingdings" panose="05000000000000000000" pitchFamily="2" charset="2"/>
              <a:buChar char="q"/>
              <a:defRPr/>
            </a:pPr>
            <a:r>
              <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rPr>
              <a:t>Proactively engage and reward satisfied customers across all satisfaction levels. Regularly communicate with them through personalized messages, exclusive offers, and loyalty programs to maintain their loyalty and reduce the risk of churn.</a:t>
            </a:r>
          </a:p>
          <a:p>
            <a:pPr marL="285750" indent="-285750">
              <a:buFont typeface="Wingdings" panose="05000000000000000000" pitchFamily="2" charset="2"/>
              <a:buChar char="q"/>
              <a:defRPr/>
            </a:pPr>
            <a:endParaRPr lang="en-US" sz="1600" dirty="0">
              <a:solidFill>
                <a:srgbClr val="083D65"/>
              </a:solidFill>
              <a:latin typeface="Cambria" panose="02040503050406030204" pitchFamily="18" charset="0"/>
              <a:ea typeface="Cambria" panose="02040503050406030204" pitchFamily="18" charset="0"/>
              <a:cs typeface="Segoe UI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sz="1600" dirty="0">
              <a:solidFill>
                <a:srgbClr val="083D65"/>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3927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DF3B43-DAB7-34DC-EF05-374E3CD22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15" name="Title 14">
            <a:extLst>
              <a:ext uri="{FF2B5EF4-FFF2-40B4-BE49-F238E27FC236}">
                <a16:creationId xmlns:a16="http://schemas.microsoft.com/office/drawing/2014/main" id="{41B9853D-E289-4B7C-A749-1CC38583BA5F}"/>
              </a:ext>
            </a:extLst>
          </p:cNvPr>
          <p:cNvSpPr>
            <a:spLocks noGrp="1"/>
          </p:cNvSpPr>
          <p:nvPr>
            <p:ph type="ctrTitle"/>
          </p:nvPr>
        </p:nvSpPr>
        <p:spPr>
          <a:xfrm>
            <a:off x="1750142" y="3055050"/>
            <a:ext cx="4976621" cy="747897"/>
          </a:xfrm>
        </p:spPr>
        <p:txBody>
          <a:bodyPr wrap="square" lIns="0" tIns="0" rIns="0" bIns="0" anchor="ctr">
            <a:spAutoFit/>
          </a:bodyPr>
          <a:lstStyle/>
          <a:p>
            <a:r>
              <a:rPr lang="en-US" sz="5400" b="1" dirty="0">
                <a:solidFill>
                  <a:schemeClr val="bg1"/>
                </a:solidFill>
              </a:rPr>
              <a:t>- Thank You -</a:t>
            </a:r>
            <a:endParaRPr lang="en-US" sz="5400" dirty="0">
              <a:solidFill>
                <a:schemeClr val="bg1"/>
              </a:solidFill>
            </a:endParaRPr>
          </a:p>
        </p:txBody>
      </p:sp>
    </p:spTree>
    <p:extLst>
      <p:ext uri="{BB962C8B-B14F-4D97-AF65-F5344CB8AC3E}">
        <p14:creationId xmlns:p14="http://schemas.microsoft.com/office/powerpoint/2010/main" val="2666121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tal Number of  Customers  ,Churn Rate  ,Churn Rate by Preferred Payment Mode ,Churn Rate by Tenure  ,Churn Rate by City Tier ,Churn Rate by Preferred Login Device ,Churn Rate by Number of Device  ,Average Number of days Snice Last Order for churned  ,Average Number of Address for Churned Customers  ,Average Cashback Amount for Churned ,Churn Rate  by Gender ,Churn Rate by Marital Status ,textbox ,Churn Rate by Warehouse-To-Home  ,textbox ,textbox ,textbox ,textbox ,textbox ,textbox ,textbox ,image ,textbox. Please refer to the notes on this slide for details">
            <a:hlinkClick r:id="rId3"/>
          </p:cNvPr>
          <p:cNvPicPr>
            <a:picLocks noChangeAspect="1"/>
          </p:cNvPicPr>
          <p:nvPr/>
        </p:nvPicPr>
        <p:blipFill>
          <a:blip r:embed="rId4"/>
          <a:stretch>
            <a:fillRect/>
          </a:stretch>
        </p:blipFill>
        <p:spPr>
          <a:xfrm>
            <a:off x="0" y="19050"/>
            <a:ext cx="12192000" cy="6810375"/>
          </a:xfrm>
          <a:prstGeom prst="rect">
            <a:avLst/>
          </a:prstGeom>
          <a:noFill/>
        </p:spPr>
      </p:pic>
      <p:sp>
        <p:nvSpPr>
          <p:cNvPr id="4" name="Title" hidden="1"/>
          <p:cNvSpPr>
            <a:spLocks noGrp="1"/>
          </p:cNvSpPr>
          <p:nvPr>
            <p:ph type="title"/>
          </p:nvPr>
        </p:nvSpPr>
        <p:spPr/>
        <p:txBody>
          <a:bodyPr/>
          <a:lstStyle/>
          <a:p>
            <a:r>
              <a:t>E-commerce Customer Churn  Analysis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26975" y="211653"/>
            <a:ext cx="8277928"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Q1. What is the overall customer churn rate?</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26975" y="1916574"/>
            <a:ext cx="4476661" cy="110799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churn rate of </a:t>
            </a:r>
            <a:r>
              <a:rPr lang="en-US" b="1" dirty="0">
                <a:solidFill>
                  <a:srgbClr val="083D65"/>
                </a:solidFill>
                <a:latin typeface="Segoe UI Variable Display Semib" pitchFamily="2" charset="0"/>
              </a:rPr>
              <a:t>16.84%</a:t>
            </a:r>
            <a:r>
              <a:rPr lang="en-US" dirty="0">
                <a:solidFill>
                  <a:srgbClr val="083D65"/>
                </a:solidFill>
                <a:latin typeface="Segoe UI Variable Display Semib" pitchFamily="2" charset="0"/>
              </a:rPr>
              <a:t> indicates that a significant portion of customers in the dataset have ended their association with the company.</a:t>
            </a:r>
          </a:p>
        </p:txBody>
      </p:sp>
      <p:pic>
        <p:nvPicPr>
          <p:cNvPr id="9" name="Picture 8">
            <a:extLst>
              <a:ext uri="{FF2B5EF4-FFF2-40B4-BE49-F238E27FC236}">
                <a16:creationId xmlns:a16="http://schemas.microsoft.com/office/drawing/2014/main" id="{A6370622-E5E2-7AA9-9F6A-FD1D7F4361DC}"/>
              </a:ext>
            </a:extLst>
          </p:cNvPr>
          <p:cNvPicPr>
            <a:picLocks noChangeAspect="1"/>
          </p:cNvPicPr>
          <p:nvPr/>
        </p:nvPicPr>
        <p:blipFill>
          <a:blip r:embed="rId3"/>
          <a:stretch>
            <a:fillRect/>
          </a:stretch>
        </p:blipFill>
        <p:spPr>
          <a:xfrm>
            <a:off x="4881249" y="966989"/>
            <a:ext cx="6999102" cy="30016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8B709FE1-750D-9E8B-5C88-58BA8047209D}"/>
              </a:ext>
            </a:extLst>
          </p:cNvPr>
          <p:cNvPicPr>
            <a:picLocks noChangeAspect="1"/>
          </p:cNvPicPr>
          <p:nvPr/>
        </p:nvPicPr>
        <p:blipFill>
          <a:blip r:embed="rId4"/>
          <a:stretch>
            <a:fillRect/>
          </a:stretch>
        </p:blipFill>
        <p:spPr>
          <a:xfrm>
            <a:off x="4880208" y="4127113"/>
            <a:ext cx="6999102" cy="13690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F1740CFC-E1DD-A404-C4DA-76488C5CB710}"/>
              </a:ext>
            </a:extLst>
          </p:cNvPr>
          <p:cNvSpPr/>
          <p:nvPr/>
        </p:nvSpPr>
        <p:spPr>
          <a:xfrm>
            <a:off x="4703636" y="702770"/>
            <a:ext cx="7360545" cy="506876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062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Q2. What is the distribution of customers across different city tiers?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183829" y="1653873"/>
            <a:ext cx="4742132" cy="2492990"/>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result suggests that the city tier has an impact on customer churn rates. Tier 1 cities have a relatively lower churn rate compared to Tier 2 and Tier 3 cities.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could be attributed to various factors such as competition, customer preferences, or the availability of alternatives in different city tiers.</a:t>
            </a:r>
          </a:p>
        </p:txBody>
      </p:sp>
      <p:pic>
        <p:nvPicPr>
          <p:cNvPr id="3" name="Picture 2">
            <a:extLst>
              <a:ext uri="{FF2B5EF4-FFF2-40B4-BE49-F238E27FC236}">
                <a16:creationId xmlns:a16="http://schemas.microsoft.com/office/drawing/2014/main" id="{EA530CDB-C7FA-BD26-47B8-2D384A3E974D}"/>
              </a:ext>
            </a:extLst>
          </p:cNvPr>
          <p:cNvPicPr>
            <a:picLocks noChangeAspect="1"/>
          </p:cNvPicPr>
          <p:nvPr/>
        </p:nvPicPr>
        <p:blipFill>
          <a:blip r:embed="rId3"/>
          <a:stretch>
            <a:fillRect/>
          </a:stretch>
        </p:blipFill>
        <p:spPr>
          <a:xfrm>
            <a:off x="5310447" y="966988"/>
            <a:ext cx="6517760" cy="2553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9C08FC3-DF95-8841-5FFA-6F8A6C4B6B10}"/>
              </a:ext>
            </a:extLst>
          </p:cNvPr>
          <p:cNvPicPr>
            <a:picLocks noChangeAspect="1"/>
          </p:cNvPicPr>
          <p:nvPr/>
        </p:nvPicPr>
        <p:blipFill>
          <a:blip r:embed="rId4"/>
          <a:stretch>
            <a:fillRect/>
          </a:stretch>
        </p:blipFill>
        <p:spPr>
          <a:xfrm>
            <a:off x="5310447" y="3748788"/>
            <a:ext cx="6517760" cy="1929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AB3DDF8E-11FD-029F-6AD8-B096E07EC497}"/>
              </a:ext>
            </a:extLst>
          </p:cNvPr>
          <p:cNvSpPr/>
          <p:nvPr/>
        </p:nvSpPr>
        <p:spPr>
          <a:xfrm>
            <a:off x="5112775" y="845650"/>
            <a:ext cx="6895396" cy="504536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8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Q3. Is there any correlation between the warehouse-to-home distance and customer churn?</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65885" y="1310917"/>
            <a:ext cx="5252031" cy="984885"/>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In order to answer this question, we will create a new column called “</a:t>
            </a:r>
            <a:r>
              <a:rPr lang="en-US" sz="1600" dirty="0" err="1">
                <a:solidFill>
                  <a:srgbClr val="083D65"/>
                </a:solidFill>
                <a:latin typeface="Segoe UI Variable Display Semib" pitchFamily="2" charset="0"/>
              </a:rPr>
              <a:t>WarehouseToHomeRange</a:t>
            </a:r>
            <a:r>
              <a:rPr lang="en-US" sz="1600" dirty="0">
                <a:solidFill>
                  <a:srgbClr val="083D65"/>
                </a:solidFill>
                <a:latin typeface="Segoe UI Variable Display Semib" pitchFamily="2" charset="0"/>
              </a:rPr>
              <a:t>” that groups the distance into very close, close, moderate, and far using the CASE statement.</a:t>
            </a:r>
          </a:p>
        </p:txBody>
      </p:sp>
      <p:pic>
        <p:nvPicPr>
          <p:cNvPr id="4" name="Picture 3">
            <a:extLst>
              <a:ext uri="{FF2B5EF4-FFF2-40B4-BE49-F238E27FC236}">
                <a16:creationId xmlns:a16="http://schemas.microsoft.com/office/drawing/2014/main" id="{D11B4C53-7642-C46C-DED7-79F3312300D3}"/>
              </a:ext>
            </a:extLst>
          </p:cNvPr>
          <p:cNvPicPr>
            <a:picLocks noChangeAspect="1"/>
          </p:cNvPicPr>
          <p:nvPr/>
        </p:nvPicPr>
        <p:blipFill>
          <a:blip r:embed="rId3"/>
          <a:stretch>
            <a:fillRect/>
          </a:stretch>
        </p:blipFill>
        <p:spPr>
          <a:xfrm>
            <a:off x="5933267" y="802932"/>
            <a:ext cx="5435862" cy="1921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00C8626-58E6-A571-0E47-281FC5A51999}"/>
              </a:ext>
            </a:extLst>
          </p:cNvPr>
          <p:cNvPicPr>
            <a:picLocks noChangeAspect="1"/>
          </p:cNvPicPr>
          <p:nvPr/>
        </p:nvPicPr>
        <p:blipFill>
          <a:blip r:embed="rId4"/>
          <a:stretch>
            <a:fillRect/>
          </a:stretch>
        </p:blipFill>
        <p:spPr>
          <a:xfrm>
            <a:off x="5933267" y="2863137"/>
            <a:ext cx="5492637" cy="2064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6327B00A-EC43-5CDB-62F7-22C603543567}"/>
              </a:ext>
            </a:extLst>
          </p:cNvPr>
          <p:cNvPicPr>
            <a:picLocks noChangeAspect="1"/>
          </p:cNvPicPr>
          <p:nvPr/>
        </p:nvPicPr>
        <p:blipFill>
          <a:blip r:embed="rId5"/>
          <a:stretch>
            <a:fillRect/>
          </a:stretch>
        </p:blipFill>
        <p:spPr>
          <a:xfrm>
            <a:off x="5933267" y="5145360"/>
            <a:ext cx="5629468" cy="1294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B9BC025D-1E2E-DE29-9D8E-7AB481E41FD5}"/>
              </a:ext>
            </a:extLst>
          </p:cNvPr>
          <p:cNvSpPr/>
          <p:nvPr/>
        </p:nvSpPr>
        <p:spPr>
          <a:xfrm>
            <a:off x="209110" y="2724274"/>
            <a:ext cx="5308806" cy="2462213"/>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The distance between the warehouse and the customer’s home seems to have some influence on customer churn rates. Customers residing in closer proximity to the warehouse tend to have lower churn rates, while customers living at further distances are more likely to churn.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83D65"/>
                </a:solidFill>
                <a:latin typeface="Segoe UI Variable Display Semib" pitchFamily="2" charset="0"/>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This suggests that factors such as delivery times, shipping costs, or convenience may play a role in customer retention. </a:t>
            </a:r>
          </a:p>
        </p:txBody>
      </p:sp>
      <p:sp>
        <p:nvSpPr>
          <p:cNvPr id="15" name="Rectangle 14">
            <a:extLst>
              <a:ext uri="{FF2B5EF4-FFF2-40B4-BE49-F238E27FC236}">
                <a16:creationId xmlns:a16="http://schemas.microsoft.com/office/drawing/2014/main" id="{ADD2B7AE-74D2-42FB-D37B-E558901C52AC}"/>
              </a:ext>
            </a:extLst>
          </p:cNvPr>
          <p:cNvSpPr/>
          <p:nvPr/>
        </p:nvSpPr>
        <p:spPr>
          <a:xfrm>
            <a:off x="5701745" y="599768"/>
            <a:ext cx="6028139" cy="600750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569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Q4. Which is the most preferred payment mode among churned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175697" y="1340440"/>
            <a:ext cx="4799846" cy="3877985"/>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most preferred payment mode among churned customers is cash on delivery.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The preferred payment mode seems to have some influence on customer churn rates. Payment modes such as “Cash on Delivery” and “E-wallet” show higher churn rates, indicating that customers using these payment modes are more likely to churn. </a:t>
            </a: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On the other hand, payment modes like “Credit Card” and “Debit Card” have relatively lower churn rates.</a:t>
            </a:r>
          </a:p>
        </p:txBody>
      </p:sp>
      <p:pic>
        <p:nvPicPr>
          <p:cNvPr id="8" name="Picture 7">
            <a:extLst>
              <a:ext uri="{FF2B5EF4-FFF2-40B4-BE49-F238E27FC236}">
                <a16:creationId xmlns:a16="http://schemas.microsoft.com/office/drawing/2014/main" id="{D9C08FC3-DF95-8841-5FFA-6F8A6C4B6B10}"/>
              </a:ext>
            </a:extLst>
          </p:cNvPr>
          <p:cNvPicPr>
            <a:picLocks noChangeAspect="1"/>
          </p:cNvPicPr>
          <p:nvPr/>
        </p:nvPicPr>
        <p:blipFill>
          <a:blip r:embed="rId3"/>
          <a:stretch>
            <a:fillRect/>
          </a:stretch>
        </p:blipFill>
        <p:spPr>
          <a:xfrm>
            <a:off x="5345765" y="3706761"/>
            <a:ext cx="6256300" cy="1675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6D9552FF-63D4-CAC8-A583-04CC593AF8A5}"/>
              </a:ext>
            </a:extLst>
          </p:cNvPr>
          <p:cNvPicPr>
            <a:picLocks noChangeAspect="1"/>
          </p:cNvPicPr>
          <p:nvPr/>
        </p:nvPicPr>
        <p:blipFill>
          <a:blip r:embed="rId4"/>
          <a:stretch>
            <a:fillRect/>
          </a:stretch>
        </p:blipFill>
        <p:spPr>
          <a:xfrm>
            <a:off x="5310447" y="1031822"/>
            <a:ext cx="6291618" cy="2302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E7610B50-83E6-11D5-036C-35DD717664B6}"/>
              </a:ext>
            </a:extLst>
          </p:cNvPr>
          <p:cNvSpPr/>
          <p:nvPr/>
        </p:nvSpPr>
        <p:spPr>
          <a:xfrm>
            <a:off x="5063614" y="843055"/>
            <a:ext cx="6774426" cy="48104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36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430887"/>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Q5.What is the typical tenure for churned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375147" y="1280748"/>
            <a:ext cx="4639306" cy="984885"/>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 First, we will create a new column called “</a:t>
            </a:r>
            <a:r>
              <a:rPr lang="en-US" sz="1600" dirty="0" err="1">
                <a:solidFill>
                  <a:srgbClr val="083D65"/>
                </a:solidFill>
                <a:latin typeface="Segoe UI Variable Display Semib" pitchFamily="2" charset="0"/>
              </a:rPr>
              <a:t>TenureRange</a:t>
            </a:r>
            <a:r>
              <a:rPr lang="en-US" sz="1600" dirty="0">
                <a:solidFill>
                  <a:srgbClr val="083D65"/>
                </a:solidFill>
                <a:latin typeface="Segoe UI Variable Display Semib" pitchFamily="2" charset="0"/>
              </a:rPr>
              <a:t>” that groups the customer tenure into 6 months, 1 year, 2 years, and more than 2 years using the CASE statement.</a:t>
            </a:r>
          </a:p>
        </p:txBody>
      </p:sp>
      <p:sp>
        <p:nvSpPr>
          <p:cNvPr id="13" name="Rectangle 12">
            <a:extLst>
              <a:ext uri="{FF2B5EF4-FFF2-40B4-BE49-F238E27FC236}">
                <a16:creationId xmlns:a16="http://schemas.microsoft.com/office/drawing/2014/main" id="{B9BC025D-1E2E-DE29-9D8E-7AB481E41FD5}"/>
              </a:ext>
            </a:extLst>
          </p:cNvPr>
          <p:cNvSpPr/>
          <p:nvPr/>
        </p:nvSpPr>
        <p:spPr>
          <a:xfrm>
            <a:off x="375146" y="3280014"/>
            <a:ext cx="4639306" cy="1231106"/>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dirty="0">
                <a:solidFill>
                  <a:srgbClr val="083D65"/>
                </a:solidFill>
                <a:latin typeface="Segoe UI Variable Display Semib" pitchFamily="2" charset="0"/>
              </a:rPr>
              <a:t>This shows that customers who have been with the company for longer periods, specifically more than 2 years in this case, have shown a lower likelihood of churn compared to customers in shorter tenure groups.</a:t>
            </a:r>
          </a:p>
        </p:txBody>
      </p:sp>
      <p:pic>
        <p:nvPicPr>
          <p:cNvPr id="3" name="Picture 2">
            <a:extLst>
              <a:ext uri="{FF2B5EF4-FFF2-40B4-BE49-F238E27FC236}">
                <a16:creationId xmlns:a16="http://schemas.microsoft.com/office/drawing/2014/main" id="{3D923BE0-0080-FCAB-A144-2ABD0042029D}"/>
              </a:ext>
            </a:extLst>
          </p:cNvPr>
          <p:cNvPicPr>
            <a:picLocks noChangeAspect="1"/>
          </p:cNvPicPr>
          <p:nvPr/>
        </p:nvPicPr>
        <p:blipFill>
          <a:blip r:embed="rId3"/>
          <a:stretch>
            <a:fillRect/>
          </a:stretch>
        </p:blipFill>
        <p:spPr>
          <a:xfrm>
            <a:off x="6154992" y="778835"/>
            <a:ext cx="5329906" cy="1939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0FC7021F-AC18-E331-EA0C-310D236DD529}"/>
              </a:ext>
            </a:extLst>
          </p:cNvPr>
          <p:cNvPicPr>
            <a:picLocks noChangeAspect="1"/>
          </p:cNvPicPr>
          <p:nvPr/>
        </p:nvPicPr>
        <p:blipFill>
          <a:blip r:embed="rId4"/>
          <a:stretch>
            <a:fillRect/>
          </a:stretch>
        </p:blipFill>
        <p:spPr>
          <a:xfrm>
            <a:off x="6154992" y="2918768"/>
            <a:ext cx="5329906" cy="1979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EDC26061-66E9-5210-008C-5175A7A93884}"/>
              </a:ext>
            </a:extLst>
          </p:cNvPr>
          <p:cNvPicPr>
            <a:picLocks noChangeAspect="1"/>
          </p:cNvPicPr>
          <p:nvPr/>
        </p:nvPicPr>
        <p:blipFill>
          <a:blip r:embed="rId5"/>
          <a:stretch>
            <a:fillRect/>
          </a:stretch>
        </p:blipFill>
        <p:spPr>
          <a:xfrm>
            <a:off x="6096001" y="5099176"/>
            <a:ext cx="5388898" cy="14631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BC95AC16-1F10-6B71-97BD-E4669EFCD5A8}"/>
              </a:ext>
            </a:extLst>
          </p:cNvPr>
          <p:cNvSpPr/>
          <p:nvPr/>
        </p:nvSpPr>
        <p:spPr>
          <a:xfrm>
            <a:off x="5850194" y="617704"/>
            <a:ext cx="5966659" cy="609645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14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Q6.Is there any difference in churn rate between male and female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140679" y="1586943"/>
            <a:ext cx="4715180" cy="3046988"/>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Both male and female customers exhibit churn rates, with males having a slightly higher churn rate compared to females.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 However, the difference in churn rates between the genders is relatively small.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This suggests that gender alone may not be a significant factor in predicting customer churn.</a:t>
            </a:r>
          </a:p>
        </p:txBody>
      </p:sp>
      <p:pic>
        <p:nvPicPr>
          <p:cNvPr id="3" name="Picture 2">
            <a:extLst>
              <a:ext uri="{FF2B5EF4-FFF2-40B4-BE49-F238E27FC236}">
                <a16:creationId xmlns:a16="http://schemas.microsoft.com/office/drawing/2014/main" id="{DE6012FB-427D-51CF-13D0-36CB66F6D1BD}"/>
              </a:ext>
            </a:extLst>
          </p:cNvPr>
          <p:cNvPicPr>
            <a:picLocks noChangeAspect="1"/>
          </p:cNvPicPr>
          <p:nvPr/>
        </p:nvPicPr>
        <p:blipFill>
          <a:blip r:embed="rId3"/>
          <a:stretch>
            <a:fillRect/>
          </a:stretch>
        </p:blipFill>
        <p:spPr>
          <a:xfrm>
            <a:off x="5280354" y="1069587"/>
            <a:ext cx="6361040" cy="2055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3C02EEBA-5F29-8068-02C8-01BC7E8F8733}"/>
              </a:ext>
            </a:extLst>
          </p:cNvPr>
          <p:cNvPicPr>
            <a:picLocks noChangeAspect="1"/>
          </p:cNvPicPr>
          <p:nvPr/>
        </p:nvPicPr>
        <p:blipFill>
          <a:blip r:embed="rId4"/>
          <a:stretch>
            <a:fillRect/>
          </a:stretch>
        </p:blipFill>
        <p:spPr>
          <a:xfrm>
            <a:off x="5219234" y="3405936"/>
            <a:ext cx="6441199" cy="1978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E97A963F-B59F-948A-9CEA-773030C3D07A}"/>
              </a:ext>
            </a:extLst>
          </p:cNvPr>
          <p:cNvSpPr/>
          <p:nvPr/>
        </p:nvSpPr>
        <p:spPr>
          <a:xfrm>
            <a:off x="5063614" y="843055"/>
            <a:ext cx="6774426" cy="481049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77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AA2A670-4772-4504-9A86-BE460BACA39F}"/>
              </a:ext>
            </a:extLst>
          </p:cNvPr>
          <p:cNvSpPr/>
          <p:nvPr/>
        </p:nvSpPr>
        <p:spPr>
          <a:xfrm>
            <a:off x="265886" y="143838"/>
            <a:ext cx="11660225" cy="861774"/>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Q7.How does the average time spent on the app differ for churned and non-churned customers?</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4CC34B5E-1010-BC40-9EF6-894199AE772C}"/>
              </a:ext>
            </a:extLst>
          </p:cNvPr>
          <p:cNvSpPr/>
          <p:nvPr/>
        </p:nvSpPr>
        <p:spPr>
          <a:xfrm>
            <a:off x="265886" y="1863942"/>
            <a:ext cx="4323166" cy="2769989"/>
          </a:xfrm>
          <a:prstGeom prst="rect">
            <a:avLst/>
          </a:prstGeom>
        </p:spPr>
        <p:txBody>
          <a:bodyPr wrap="square" lIns="0" tIns="0" rIns="0" bIns="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Both churned and staying customers have the same average hours spent on the app.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US" dirty="0">
              <a:solidFill>
                <a:srgbClr val="083D65"/>
              </a:solidFill>
              <a:latin typeface="Segoe UI Variable Display Semib" pitchFamily="2" charset="0"/>
            </a:endParaRPr>
          </a:p>
          <a:p>
            <a:pPr marR="0" lvl="0" algn="l" defTabSz="914400" rtl="0" eaLnBrk="1" fontAlgn="auto" latinLnBrk="0" hangingPunct="1">
              <a:lnSpc>
                <a:spcPct val="100000"/>
              </a:lnSpc>
              <a:spcBef>
                <a:spcPts val="0"/>
              </a:spcBef>
              <a:spcAft>
                <a:spcPts val="0"/>
              </a:spcAft>
              <a:buClrTx/>
              <a:buSzTx/>
              <a:tabLst/>
              <a:defRPr/>
            </a:pPr>
            <a:endParaRPr lang="en-US" dirty="0">
              <a:solidFill>
                <a:srgbClr val="083D65"/>
              </a:solidFill>
              <a:latin typeface="Segoe UI Variable Display Semib" pitchFamily="2"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solidFill>
                  <a:srgbClr val="083D65"/>
                </a:solidFill>
                <a:latin typeface="Segoe UI Variable Display Semib" pitchFamily="2" charset="0"/>
              </a:rPr>
              <a:t> this indicates that the average app usage time does not seem to be a differentiating factor between customers who churned and those who stayed.</a:t>
            </a:r>
          </a:p>
        </p:txBody>
      </p:sp>
      <p:pic>
        <p:nvPicPr>
          <p:cNvPr id="10" name="Picture 9">
            <a:extLst>
              <a:ext uri="{FF2B5EF4-FFF2-40B4-BE49-F238E27FC236}">
                <a16:creationId xmlns:a16="http://schemas.microsoft.com/office/drawing/2014/main" id="{01D3208D-E5F9-A8B5-81CE-973D6B7A37C3}"/>
              </a:ext>
            </a:extLst>
          </p:cNvPr>
          <p:cNvPicPr>
            <a:picLocks noChangeAspect="1"/>
          </p:cNvPicPr>
          <p:nvPr/>
        </p:nvPicPr>
        <p:blipFill>
          <a:blip r:embed="rId3"/>
          <a:stretch>
            <a:fillRect/>
          </a:stretch>
        </p:blipFill>
        <p:spPr>
          <a:xfrm>
            <a:off x="5042673" y="1660166"/>
            <a:ext cx="6244175" cy="1167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B1E52CEB-59F9-944C-90B9-27FB5C00B716}"/>
              </a:ext>
            </a:extLst>
          </p:cNvPr>
          <p:cNvPicPr>
            <a:picLocks noChangeAspect="1"/>
          </p:cNvPicPr>
          <p:nvPr/>
        </p:nvPicPr>
        <p:blipFill>
          <a:blip r:embed="rId4"/>
          <a:stretch>
            <a:fillRect/>
          </a:stretch>
        </p:blipFill>
        <p:spPr>
          <a:xfrm>
            <a:off x="5042673" y="3297830"/>
            <a:ext cx="6244175" cy="1603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12">
            <a:extLst>
              <a:ext uri="{FF2B5EF4-FFF2-40B4-BE49-F238E27FC236}">
                <a16:creationId xmlns:a16="http://schemas.microsoft.com/office/drawing/2014/main" id="{2274A134-BB8E-E854-DAD0-546D5A1BFD00}"/>
              </a:ext>
            </a:extLst>
          </p:cNvPr>
          <p:cNvSpPr/>
          <p:nvPr/>
        </p:nvSpPr>
        <p:spPr>
          <a:xfrm>
            <a:off x="4777547" y="1392995"/>
            <a:ext cx="6755692" cy="3804839"/>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106882"/>
      </p:ext>
    </p:extLst>
  </p:cSld>
  <p:clrMapOvr>
    <a:masterClrMapping/>
  </p:clrMapOvr>
</p:sld>
</file>

<file path=ppt/theme/theme1.xml><?xml version="1.0" encoding="utf-8"?>
<a:theme xmlns:a="http://schemas.openxmlformats.org/drawingml/2006/main" name="Office Theme">
  <a:themeElements>
    <a:clrScheme name="Custom 131">
      <a:dk1>
        <a:sysClr val="windowText" lastClr="000000"/>
      </a:dk1>
      <a:lt1>
        <a:sysClr val="window" lastClr="FFFFFF"/>
      </a:lt1>
      <a:dk2>
        <a:srgbClr val="44546A"/>
      </a:dk2>
      <a:lt2>
        <a:srgbClr val="E7E6E6"/>
      </a:lt2>
      <a:accent1>
        <a:srgbClr val="1C375F"/>
      </a:accent1>
      <a:accent2>
        <a:srgbClr val="D1B058"/>
      </a:accent2>
      <a:accent3>
        <a:srgbClr val="4A81C8"/>
      </a:accent3>
      <a:accent4>
        <a:srgbClr val="1C375F"/>
      </a:accent4>
      <a:accent5>
        <a:srgbClr val="D1B058"/>
      </a:accent5>
      <a:accent6>
        <a:srgbClr val="4A81C8"/>
      </a:accent6>
      <a:hlink>
        <a:srgbClr val="0563C1"/>
      </a:hlink>
      <a:folHlink>
        <a:srgbClr val="954F72"/>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1814</TotalTime>
  <Words>1643</Words>
  <Application>Microsoft Office PowerPoint</Application>
  <PresentationFormat>Widescreen</PresentationFormat>
  <Paragraphs>190</Paragraphs>
  <Slides>19</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Cambria</vt:lpstr>
      <vt:lpstr>Segoe UI</vt:lpstr>
      <vt:lpstr>Segoe UI Variable Display Semib</vt:lpstr>
      <vt:lpstr>source-serif-pro</vt:lpstr>
      <vt:lpstr>Wingdings</vt:lpstr>
      <vt:lpstr>Office Theme</vt:lpstr>
      <vt:lpstr>E-commerce Customer Churn Analysis using SQL And Power BI </vt:lpstr>
      <vt:lpstr>E-commerce Customer Churn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Nugroho Ade</dc:creator>
  <cp:lastModifiedBy>20202966 Anshu Kumar Mahto B.A. (Hons.) Economics I</cp:lastModifiedBy>
  <cp:revision>95</cp:revision>
  <dcterms:created xsi:type="dcterms:W3CDTF">2018-02-20T03:38:19Z</dcterms:created>
  <dcterms:modified xsi:type="dcterms:W3CDTF">2023-08-14T16:30:45Z</dcterms:modified>
</cp:coreProperties>
</file>